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7" r:id="rId4"/>
    <p:sldId id="268" r:id="rId5"/>
    <p:sldId id="269" r:id="rId6"/>
    <p:sldId id="257" r:id="rId7"/>
    <p:sldId id="262" r:id="rId8"/>
    <p:sldId id="272" r:id="rId9"/>
    <p:sldId id="274" r:id="rId10"/>
    <p:sldId id="275" r:id="rId11"/>
    <p:sldId id="276" r:id="rId12"/>
    <p:sldId id="277" r:id="rId13"/>
    <p:sldId id="278" r:id="rId14"/>
    <p:sldId id="279" r:id="rId15"/>
    <p:sldId id="273" r:id="rId16"/>
    <p:sldId id="283" r:id="rId17"/>
    <p:sldId id="280" r:id="rId18"/>
    <p:sldId id="281" r:id="rId19"/>
    <p:sldId id="282" r:id="rId20"/>
    <p:sldId id="284" r:id="rId21"/>
    <p:sldId id="286" r:id="rId22"/>
    <p:sldId id="285" r:id="rId23"/>
    <p:sldId id="259" r:id="rId24"/>
    <p:sldId id="263" r:id="rId25"/>
    <p:sldId id="288" r:id="rId26"/>
    <p:sldId id="289" r:id="rId27"/>
    <p:sldId id="287" r:id="rId28"/>
    <p:sldId id="290" r:id="rId29"/>
    <p:sldId id="291" r:id="rId30"/>
    <p:sldId id="292" r:id="rId31"/>
    <p:sldId id="293" r:id="rId32"/>
    <p:sldId id="294" r:id="rId33"/>
    <p:sldId id="295" r:id="rId34"/>
    <p:sldId id="260" r:id="rId35"/>
    <p:sldId id="264" r:id="rId36"/>
    <p:sldId id="261" r:id="rId37"/>
    <p:sldId id="271"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1002" y="-1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zh-CN" altLang="en-US" smtClean="0"/>
              <a:t>单击此处编辑母版文本样式</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30820CF-B880-4189-942D-D702A7CBA730}" type="datetimeFigureOut">
              <a:rPr lang="zh-CN" altLang="en-US" smtClean="0"/>
              <a:t>2013/10/23</a:t>
            </a:fld>
            <a:endParaRPr lang="zh-CN" alt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372200" y="5229200"/>
            <a:ext cx="2090093" cy="882119"/>
          </a:xfrm>
        </p:spPr>
        <p:txBody>
          <a:bodyPr/>
          <a:lstStyle/>
          <a:p>
            <a:r>
              <a:rPr lang="zh-CN" altLang="en-US" dirty="0" smtClean="0"/>
              <a:t>作者：刘远一</a:t>
            </a:r>
            <a:endParaRPr lang="en-US" altLang="zh-CN" dirty="0" smtClean="0"/>
          </a:p>
          <a:p>
            <a:r>
              <a:rPr lang="zh-CN" altLang="en-US" dirty="0" smtClean="0"/>
              <a:t>导师：黄翰</a:t>
            </a:r>
            <a:endParaRPr lang="zh-CN" altLang="en-US" dirty="0"/>
          </a:p>
        </p:txBody>
      </p:sp>
      <p:sp>
        <p:nvSpPr>
          <p:cNvPr id="2" name="标题 1"/>
          <p:cNvSpPr>
            <a:spLocks noGrp="1"/>
          </p:cNvSpPr>
          <p:nvPr>
            <p:ph type="ctrTitle"/>
          </p:nvPr>
        </p:nvSpPr>
        <p:spPr>
          <a:xfrm>
            <a:off x="971600" y="2211897"/>
            <a:ext cx="7175351" cy="1793167"/>
          </a:xfrm>
        </p:spPr>
        <p:txBody>
          <a:bodyPr/>
          <a:lstStyle/>
          <a:p>
            <a:r>
              <a:rPr lang="zh-CN" altLang="en-US" dirty="0" smtClean="0"/>
              <a:t>基于摘要的监控视频信息检索系统</a:t>
            </a:r>
            <a:endParaRPr lang="zh-CN" altLang="en-US" dirty="0"/>
          </a:p>
        </p:txBody>
      </p:sp>
    </p:spTree>
    <p:extLst>
      <p:ext uri="{BB962C8B-B14F-4D97-AF65-F5344CB8AC3E}">
        <p14:creationId xmlns:p14="http://schemas.microsoft.com/office/powerpoint/2010/main" val="1382052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均值法背景建模</a:t>
            </a:r>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6100"/>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63497" y="2708920"/>
            <a:ext cx="5486400" cy="3086100"/>
          </a:xfrm>
          <a:prstGeom prst="rect">
            <a:avLst/>
          </a:prstGeom>
        </p:spPr>
      </p:pic>
    </p:spTree>
    <p:extLst>
      <p:ext uri="{BB962C8B-B14F-4D97-AF65-F5344CB8AC3E}">
        <p14:creationId xmlns:p14="http://schemas.microsoft.com/office/powerpoint/2010/main" val="27200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2504" y="5742684"/>
            <a:ext cx="6512511" cy="1143000"/>
          </a:xfrm>
        </p:spPr>
        <p:txBody>
          <a:bodyPr/>
          <a:lstStyle/>
          <a:p>
            <a:r>
              <a:rPr lang="zh-CN" altLang="en-US" dirty="0" smtClean="0"/>
              <a:t>高斯背景建模</a:t>
            </a:r>
            <a:endParaRPr lang="zh-CN" altLang="en-US" dirty="0"/>
          </a:p>
        </p:txBody>
      </p:sp>
      <p:sp>
        <p:nvSpPr>
          <p:cNvPr id="3" name="内容占位符 2"/>
          <p:cNvSpPr>
            <a:spLocks noGrp="1"/>
          </p:cNvSpPr>
          <p:nvPr>
            <p:ph sz="quarter" idx="13"/>
          </p:nvPr>
        </p:nvSpPr>
        <p:spPr/>
        <p:txBody>
          <a:bodyPr/>
          <a:lstStyle/>
          <a:p>
            <a:endParaRPr lang="zh-CN" altLang="en-US"/>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57600" y="2708920"/>
            <a:ext cx="5486400" cy="3085465"/>
          </a:xfrm>
          <a:prstGeom prst="rect">
            <a:avLst/>
          </a:prstGeom>
        </p:spPr>
      </p:pic>
    </p:spTree>
    <p:extLst>
      <p:ext uri="{BB962C8B-B14F-4D97-AF65-F5344CB8AC3E}">
        <p14:creationId xmlns:p14="http://schemas.microsoft.com/office/powerpoint/2010/main" val="270633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33572"/>
            <a:ext cx="6512511" cy="1143000"/>
          </a:xfrm>
        </p:spPr>
        <p:txBody>
          <a:bodyPr/>
          <a:lstStyle/>
          <a:p>
            <a:r>
              <a:rPr lang="zh-CN" altLang="en-US" dirty="0" smtClean="0"/>
              <a:t>帧差法</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1979712" y="1700808"/>
            <a:ext cx="5486400" cy="308610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665495" y="826263"/>
                <a:ext cx="3514745"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m:t>
                          </m:r>
                          <m:r>
                            <a:rPr lang="en-US" altLang="zh-CN">
                              <a:latin typeface="Cambria Math"/>
                            </a:rPr>
                            <m:t>1</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65495" y="826263"/>
                <a:ext cx="3514745" cy="452945"/>
              </a:xfrm>
              <a:prstGeom prst="rect">
                <a:avLst/>
              </a:prstGeom>
              <a:blipFill rotWithShape="1">
                <a:blip r:embed="rId3"/>
                <a:stretch>
                  <a:fillRect b="-4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8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三帧差分法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264029" y="404664"/>
                <a:ext cx="4572000" cy="81689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r>
                            <a:rPr lang="en-US" altLang="zh-CN" i="1">
                              <a:latin typeface="Cambria Math"/>
                            </a:rPr>
                            <m:t>+1</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264029" y="404664"/>
                <a:ext cx="4572000" cy="816890"/>
              </a:xfrm>
              <a:prstGeom prst="rect">
                <a:avLst/>
              </a:prstGeom>
              <a:blipFill rotWithShape="1">
                <a:blip r:embed="rId2"/>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03648" y="1268760"/>
                <a:ext cx="7128792" cy="7434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zh-CN">
                              <a:latin typeface="Cambria Math"/>
                            </a:rPr>
                            <m:t>三帧差分</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r>
                        <a:rPr lang="en-US" altLang="zh-CN">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2</m:t>
                              </m:r>
                              <m:r>
                                <a:rPr lang="en-US" altLang="zh-CN">
                                  <a:latin typeface="Cambria Math"/>
                                </a:rPr>
                                <m:t>55     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 </m:t>
                                  </m:r>
                                  <m:r>
                                    <a:rPr lang="en-US" altLang="zh-CN" i="1">
                                      <a:latin typeface="Cambria Math"/>
                                    </a:rPr>
                                    <m:t>𝐷</m:t>
                                  </m:r>
                                </m:e>
                                <m:sub>
                                  <m:r>
                                    <a:rPr lang="en-US" altLang="zh-CN" i="1">
                                      <a:latin typeface="Cambria Math"/>
                                    </a:rPr>
                                    <m:t>𝑘</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r>
                                <a:rPr lang="zh-CN"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r>
                                    <a:rPr lang="en-US" altLang="zh-CN" i="1">
                                      <a:latin typeface="Cambria Math"/>
                                    </a:rPr>
                                    <m:t>+</m:t>
                                  </m:r>
                                  <m:r>
                                    <a:rPr lang="en-US" altLang="zh-CN">
                                      <a:latin typeface="Cambria Math"/>
                                    </a:rPr>
                                    <m:t>1</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=1 </m:t>
                              </m:r>
                            </m:e>
                            <m:e>
                              <m:r>
                                <a:rPr lang="en-US" altLang="zh-CN" i="1">
                                  <a:latin typeface="Cambria Math"/>
                                </a:rPr>
                                <m:t>0                                    </m:t>
                              </m:r>
                              <m:r>
                                <a:rPr lang="en-US" altLang="zh-CN" i="1">
                                  <a:latin typeface="Cambria Math"/>
                                </a:rPr>
                                <m:t>𝑒𝑙𝑠𝑒</m:t>
                              </m:r>
                              <m:r>
                                <a:rPr lang="en-US" altLang="zh-CN" i="1">
                                  <a:latin typeface="Cambria Math"/>
                                </a:rPr>
                                <m:t>                                  </m:t>
                              </m:r>
                            </m:e>
                          </m:eqArr>
                        </m:e>
                      </m:d>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1403648" y="1268760"/>
                <a:ext cx="7128792" cy="743473"/>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p:cNvPicPr/>
          <p:nvPr/>
        </p:nvPicPr>
        <p:blipFill>
          <a:blip r:embed="rId4" cstate="screen">
            <a:extLst>
              <a:ext uri="{28A0092B-C50C-407E-A947-70E740481C1C}">
                <a14:useLocalDpi xmlns:a14="http://schemas.microsoft.com/office/drawing/2010/main"/>
              </a:ext>
            </a:extLst>
          </a:blip>
          <a:stretch>
            <a:fillRect/>
          </a:stretch>
        </p:blipFill>
        <p:spPr>
          <a:xfrm>
            <a:off x="1979712" y="2276871"/>
            <a:ext cx="5486400" cy="3085465"/>
          </a:xfrm>
          <a:prstGeom prst="rect">
            <a:avLst/>
          </a:prstGeom>
        </p:spPr>
      </p:pic>
    </p:spTree>
    <p:extLst>
      <p:ext uri="{BB962C8B-B14F-4D97-AF65-F5344CB8AC3E}">
        <p14:creationId xmlns:p14="http://schemas.microsoft.com/office/powerpoint/2010/main" val="1119055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787" y="5715000"/>
            <a:ext cx="8757443" cy="1143000"/>
          </a:xfrm>
        </p:spPr>
        <p:txBody>
          <a:bodyPr/>
          <a:lstStyle/>
          <a:p>
            <a:r>
              <a:rPr lang="zh-CN" altLang="en-US" dirty="0" smtClean="0"/>
              <a:t>与运动历史图结合的帧差法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3728" y="474380"/>
                <a:ext cx="4968552"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𝑡</m:t>
                              </m:r>
                              <m:r>
                                <a:rPr lang="en-US" altLang="zh-CN" i="1">
                                  <a:latin typeface="Cambria Math"/>
                                </a:rPr>
                                <m:t>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en-US" i="1">
                                      <a:latin typeface="Cambria Math"/>
                                    </a:rPr>
                                    <m:t>帧差法</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=255</m:t>
                              </m:r>
                            </m:e>
                            <m:e>
                              <m:func>
                                <m:funcPr>
                                  <m:ctrlPr>
                                    <a:rPr lang="zh-CN" altLang="zh-CN" i="1">
                                      <a:latin typeface="Cambria Math"/>
                                    </a:rPr>
                                  </m:ctrlPr>
                                </m:funcPr>
                                <m:fName>
                                  <m:r>
                                    <m:rPr>
                                      <m:sty m:val="p"/>
                                    </m:rPr>
                                    <a:rPr lang="en-US" altLang="zh-CN">
                                      <a:latin typeface="Cambria Math"/>
                                    </a:rPr>
                                    <m:t>max</m:t>
                                  </m:r>
                                </m:fName>
                                <m:e>
                                  <m:d>
                                    <m:dPr>
                                      <m:ctrlPr>
                                        <a:rPr lang="zh-CN" altLang="zh-CN" i="1">
                                          <a:latin typeface="Cambria Math"/>
                                        </a:rPr>
                                      </m:ctrlPr>
                                    </m:dPr>
                                    <m:e>
                                      <m:r>
                                        <a:rPr lang="en-US" altLang="zh-CN" i="1">
                                          <a:latin typeface="Cambria Math"/>
                                        </a:rPr>
                                        <m:t>0</m:t>
                                      </m:r>
                                      <m:r>
                                        <a:rPr lang="zh-CN" altLang="zh-CN" i="1">
                                          <a:latin typeface="Cambria Math"/>
                                        </a:rPr>
                                        <m:t>，</m:t>
                                      </m:r>
                                      <m:sSub>
                                        <m:sSubPr>
                                          <m:ctrlPr>
                                            <a:rPr lang="zh-CN" altLang="zh-CN" i="1">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−1</m:t>
                                      </m:r>
                                    </m:e>
                                  </m:d>
                                </m:e>
                              </m:func>
                              <m:r>
                                <a:rPr lang="en-US" altLang="zh-CN" i="1">
                                  <a:latin typeface="Cambria Math"/>
                                </a:rPr>
                                <m:t> </m:t>
                              </m:r>
                              <m:r>
                                <a:rPr lang="en-US" altLang="zh-CN" i="1">
                                  <a:latin typeface="Cambria Math"/>
                                </a:rPr>
                                <m:t>𝑒𝑙𝑠𝑒</m:t>
                              </m:r>
                            </m:e>
                          </m:eqArr>
                        </m:e>
                      </m:d>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123728" y="474380"/>
                <a:ext cx="4968552" cy="811761"/>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1841959" y="1916832"/>
            <a:ext cx="5486400" cy="3086100"/>
          </a:xfrm>
          <a:prstGeom prst="rect">
            <a:avLst/>
          </a:prstGeom>
        </p:spPr>
      </p:pic>
    </p:spTree>
    <p:extLst>
      <p:ext uri="{BB962C8B-B14F-4D97-AF65-F5344CB8AC3E}">
        <p14:creationId xmlns:p14="http://schemas.microsoft.com/office/powerpoint/2010/main" val="25533620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0" y="5708254"/>
            <a:ext cx="4211960" cy="1143000"/>
          </a:xfrm>
        </p:spPr>
        <p:txBody>
          <a:bodyPr/>
          <a:lstStyle/>
          <a:p>
            <a:r>
              <a:rPr lang="zh-CN" altLang="en-US" dirty="0" smtClean="0"/>
              <a:t>效率对比</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535302202"/>
              </p:ext>
            </p:extLst>
          </p:nvPr>
        </p:nvGraphicFramePr>
        <p:xfrm>
          <a:off x="683568" y="1268760"/>
          <a:ext cx="7848872" cy="3456385"/>
        </p:xfrm>
        <a:graphic>
          <a:graphicData uri="http://schemas.openxmlformats.org/drawingml/2006/table">
            <a:tbl>
              <a:tblPr firstRow="1" firstCol="1" bandRow="1">
                <a:tableStyleId>{5C22544A-7EE6-4342-B048-85BDC9FD1C3A}</a:tableStyleId>
              </a:tblPr>
              <a:tblGrid>
                <a:gridCol w="2376689"/>
                <a:gridCol w="1294519"/>
                <a:gridCol w="2252918"/>
                <a:gridCol w="1924746"/>
              </a:tblGrid>
              <a:tr h="768085">
                <a:tc>
                  <a:txBody>
                    <a:bodyPr/>
                    <a:lstStyle/>
                    <a:p>
                      <a:pPr algn="ctr">
                        <a:lnSpc>
                          <a:spcPct val="150000"/>
                        </a:lnSpc>
                        <a:spcAft>
                          <a:spcPts val="0"/>
                        </a:spcAft>
                      </a:pPr>
                      <a:r>
                        <a:rPr lang="zh-CN" sz="1050" kern="100">
                          <a:effectLst/>
                        </a:rPr>
                        <a:t>算法</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视频长度</a:t>
                      </a:r>
                      <a:r>
                        <a:rPr lang="en-US" sz="1050" kern="100">
                          <a:effectLst/>
                        </a:rPr>
                        <a:t>/</a:t>
                      </a:r>
                      <a:r>
                        <a:rPr lang="zh-CN" sz="1050" kern="100">
                          <a:effectLst/>
                        </a:rPr>
                        <a:t>帧</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平均每帧处理时间</a:t>
                      </a:r>
                      <a:r>
                        <a:rPr lang="en-US" sz="1050" kern="100">
                          <a:effectLst/>
                        </a:rPr>
                        <a:t>/ms</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平均处理帧率</a:t>
                      </a:r>
                      <a:r>
                        <a:rPr lang="en-US" sz="1050" kern="100">
                          <a:effectLst/>
                        </a:rPr>
                        <a:t>/</a:t>
                      </a:r>
                      <a:r>
                        <a:rPr lang="zh-CN" sz="1050" kern="100">
                          <a:effectLst/>
                        </a:rPr>
                        <a:t>帧每秒</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中值背景建模</a:t>
                      </a:r>
                      <a:endParaRPr lang="zh-CN" sz="1050" kern="100">
                        <a:effectLst/>
                        <a:latin typeface="Calibri"/>
                        <a:ea typeface="宋体"/>
                        <a:cs typeface="Times New Roman"/>
                      </a:endParaRPr>
                    </a:p>
                  </a:txBody>
                  <a:tcPr marL="68580" marR="68580" marT="0" marB="0" anchor="ctr"/>
                </a:tc>
                <a:tc rowSpan="6">
                  <a:txBody>
                    <a:bodyPr/>
                    <a:lstStyle/>
                    <a:p>
                      <a:pPr algn="ctr">
                        <a:lnSpc>
                          <a:spcPct val="150000"/>
                        </a:lnSpc>
                        <a:spcAft>
                          <a:spcPts val="0"/>
                        </a:spcAft>
                      </a:pPr>
                      <a:r>
                        <a:rPr lang="en-US" sz="1050" kern="100">
                          <a:effectLst/>
                        </a:rPr>
                        <a:t>3623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80.5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12.4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均值背景建模</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11.4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87.7</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混合高斯背景建模</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61.1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16.4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帧差法</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9.2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108.4</a:t>
                      </a:r>
                      <a:endParaRPr lang="zh-CN" sz="105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050" kern="100">
                          <a:effectLst/>
                        </a:rPr>
                        <a:t>三帧差分法</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13.2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75.7</a:t>
                      </a:r>
                      <a:endParaRPr lang="zh-CN" sz="1050" kern="100">
                        <a:effectLst/>
                        <a:latin typeface="Calibri"/>
                        <a:ea typeface="宋体"/>
                        <a:cs typeface="Times New Roman"/>
                      </a:endParaRPr>
                    </a:p>
                  </a:txBody>
                  <a:tcPr marL="68580" marR="68580" marT="0" marB="0" anchor="ctr"/>
                </a:tc>
              </a:tr>
              <a:tr h="768085">
                <a:tc>
                  <a:txBody>
                    <a:bodyPr/>
                    <a:lstStyle/>
                    <a:p>
                      <a:pPr algn="ctr">
                        <a:lnSpc>
                          <a:spcPct val="150000"/>
                        </a:lnSpc>
                        <a:spcAft>
                          <a:spcPts val="0"/>
                        </a:spcAft>
                      </a:pPr>
                      <a:r>
                        <a:rPr lang="zh-CN" sz="1050" kern="100">
                          <a:effectLst/>
                        </a:rPr>
                        <a:t>与运动历史图结合的三帧差分法</a:t>
                      </a:r>
                      <a:endParaRPr lang="zh-CN" sz="105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050" kern="100">
                          <a:effectLst/>
                        </a:rPr>
                        <a:t>19.9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50.3</a:t>
                      </a:r>
                      <a:endParaRPr lang="zh-CN" sz="1050" kern="100" dirty="0">
                        <a:effectLst/>
                        <a:latin typeface="Calibri"/>
                        <a:ea typeface="宋体"/>
                        <a:cs typeface="Times New Roman"/>
                      </a:endParaRPr>
                    </a:p>
                  </a:txBody>
                  <a:tcPr marL="68580" marR="68580" marT="0" marB="0" anchor="ctr"/>
                </a:tc>
              </a:tr>
            </a:tbl>
          </a:graphicData>
        </a:graphic>
      </p:graphicFrame>
    </p:spTree>
    <p:extLst>
      <p:ext uri="{BB962C8B-B14F-4D97-AF65-F5344CB8AC3E}">
        <p14:creationId xmlns:p14="http://schemas.microsoft.com/office/powerpoint/2010/main" val="1332672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运动物体跟踪</a:t>
            </a:r>
            <a:endParaRPr lang="zh-CN" altLang="en-US" dirty="0"/>
          </a:p>
        </p:txBody>
      </p:sp>
      <p:grpSp>
        <p:nvGrpSpPr>
          <p:cNvPr id="19" name="画布 45"/>
          <p:cNvGrpSpPr/>
          <p:nvPr/>
        </p:nvGrpSpPr>
        <p:grpSpPr>
          <a:xfrm>
            <a:off x="3563888" y="387202"/>
            <a:ext cx="2592288" cy="4769989"/>
            <a:chOff x="2019299" y="66675"/>
            <a:chExt cx="1256326" cy="2685075"/>
          </a:xfrm>
        </p:grpSpPr>
        <p:sp>
          <p:nvSpPr>
            <p:cNvPr id="21" name="圆角矩形 20"/>
            <p:cNvSpPr/>
            <p:nvPr/>
          </p:nvSpPr>
          <p:spPr>
            <a:xfrm>
              <a:off x="2019299" y="66675"/>
              <a:ext cx="1247776" cy="333375"/>
            </a:xfrm>
            <a:prstGeom prst="round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图像序列灰度化</a:t>
              </a:r>
            </a:p>
          </p:txBody>
        </p:sp>
        <p:sp>
          <p:nvSpPr>
            <p:cNvPr id="22" name="矩形 21"/>
            <p:cNvSpPr/>
            <p:nvPr/>
          </p:nvSpPr>
          <p:spPr>
            <a:xfrm>
              <a:off x="2019299" y="628650"/>
              <a:ext cx="1247776"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运动物体检测</a:t>
              </a:r>
            </a:p>
          </p:txBody>
        </p:sp>
        <p:sp>
          <p:nvSpPr>
            <p:cNvPr id="23" name="矩形 22"/>
            <p:cNvSpPr/>
            <p:nvPr/>
          </p:nvSpPr>
          <p:spPr>
            <a:xfrm>
              <a:off x="2019300" y="11896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中值滤波去噪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4" name="矩形 23"/>
            <p:cNvSpPr/>
            <p:nvPr/>
          </p:nvSpPr>
          <p:spPr>
            <a:xfrm>
              <a:off x="2027850" y="1789725"/>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形态学处理</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5" name="矩形 24"/>
            <p:cNvSpPr/>
            <p:nvPr/>
          </p:nvSpPr>
          <p:spPr>
            <a:xfrm>
              <a:off x="2027850" y="24088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运动点团跟踪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cxnSp>
          <p:nvCxnSpPr>
            <p:cNvPr id="26" name="直接箭头连接符 25"/>
            <p:cNvCxnSpPr>
              <a:stCxn id="21" idx="2"/>
              <a:endCxn id="22" idx="0"/>
            </p:cNvCxnSpPr>
            <p:nvPr/>
          </p:nvCxnSpPr>
          <p:spPr>
            <a:xfrm>
              <a:off x="2643187" y="400050"/>
              <a:ext cx="0" cy="228600"/>
            </a:xfrm>
            <a:prstGeom prst="straightConnector1">
              <a:avLst/>
            </a:prstGeom>
            <a:noFill/>
            <a:ln w="9525" cap="flat" cmpd="sng" algn="ctr">
              <a:solidFill>
                <a:srgbClr val="4F81BD">
                  <a:shade val="95000"/>
                  <a:satMod val="105000"/>
                </a:srgbClr>
              </a:solidFill>
              <a:prstDash val="solid"/>
              <a:tailEnd type="arrow"/>
            </a:ln>
            <a:effectLst/>
          </p:spPr>
        </p:cxnSp>
        <p:cxnSp>
          <p:nvCxnSpPr>
            <p:cNvPr id="27" name="直接箭头连接符 26"/>
            <p:cNvCxnSpPr>
              <a:stCxn id="22" idx="2"/>
              <a:endCxn id="23" idx="0"/>
            </p:cNvCxnSpPr>
            <p:nvPr/>
          </p:nvCxnSpPr>
          <p:spPr>
            <a:xfrm>
              <a:off x="2643187" y="971550"/>
              <a:ext cx="1" cy="218100"/>
            </a:xfrm>
            <a:prstGeom prst="straightConnector1">
              <a:avLst/>
            </a:prstGeom>
            <a:noFill/>
            <a:ln w="9525" cap="flat" cmpd="sng" algn="ctr">
              <a:solidFill>
                <a:srgbClr val="4F81BD">
                  <a:shade val="95000"/>
                  <a:satMod val="105000"/>
                </a:srgbClr>
              </a:solidFill>
              <a:prstDash val="solid"/>
              <a:tailEnd type="arrow"/>
            </a:ln>
            <a:effectLst/>
          </p:spPr>
        </p:cxnSp>
        <p:cxnSp>
          <p:nvCxnSpPr>
            <p:cNvPr id="28" name="直接箭头连接符 27"/>
            <p:cNvCxnSpPr>
              <a:stCxn id="23" idx="2"/>
              <a:endCxn id="24" idx="0"/>
            </p:cNvCxnSpPr>
            <p:nvPr/>
          </p:nvCxnSpPr>
          <p:spPr>
            <a:xfrm>
              <a:off x="2643188" y="1532550"/>
              <a:ext cx="8550" cy="257175"/>
            </a:xfrm>
            <a:prstGeom prst="straightConnector1">
              <a:avLst/>
            </a:prstGeom>
            <a:noFill/>
            <a:ln w="9525" cap="flat" cmpd="sng" algn="ctr">
              <a:solidFill>
                <a:srgbClr val="4F81BD">
                  <a:shade val="95000"/>
                  <a:satMod val="105000"/>
                </a:srgbClr>
              </a:solidFill>
              <a:prstDash val="solid"/>
              <a:tailEnd type="arrow"/>
            </a:ln>
            <a:effectLst/>
          </p:spPr>
        </p:cxnSp>
        <p:cxnSp>
          <p:nvCxnSpPr>
            <p:cNvPr id="29" name="直接箭头连接符 28"/>
            <p:cNvCxnSpPr>
              <a:stCxn id="24" idx="2"/>
              <a:endCxn id="25" idx="0"/>
            </p:cNvCxnSpPr>
            <p:nvPr/>
          </p:nvCxnSpPr>
          <p:spPr>
            <a:xfrm>
              <a:off x="2651738" y="2132625"/>
              <a:ext cx="0" cy="276225"/>
            </a:xfrm>
            <a:prstGeom prst="straightConnector1">
              <a:avLst/>
            </a:prstGeom>
            <a:noFill/>
            <a:ln w="9525"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448192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图像灰度化操作</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835696" y="395372"/>
                <a:ext cx="5145961" cy="369332"/>
              </a:xfrm>
              <a:prstGeom prst="rect">
                <a:avLst/>
              </a:prstGeom>
            </p:spPr>
            <p:txBody>
              <a:bodyPr wrap="none">
                <a:spAutoFit/>
              </a:bodyPr>
              <a:lstStyle/>
              <a:p>
                <a:r>
                  <a:rPr lang="zh-CN" altLang="en-US" dirty="0" smtClean="0"/>
                  <a:t>公式</a:t>
                </a:r>
                <a14:m>
                  <m:oMath xmlns:m="http://schemas.openxmlformats.org/officeDocument/2006/math">
                    <m:r>
                      <a:rPr lang="en-US" altLang="zh-CN" b="0" i="0" smtClean="0">
                        <a:latin typeface="Cambria Math"/>
                      </a:rPr>
                      <m:t>1</m:t>
                    </m:r>
                    <m:r>
                      <a:rPr lang="zh-CN" altLang="en-US" b="0" i="1" smtClean="0">
                        <a:latin typeface="Cambria Math"/>
                      </a:rPr>
                      <m:t>：</m:t>
                    </m:r>
                    <m:r>
                      <m:rPr>
                        <m:sty m:val="p"/>
                      </m:rPr>
                      <a:rPr lang="en-US" altLang="zh-CN">
                        <a:latin typeface="Cambria Math"/>
                      </a:rPr>
                      <m:t>Gray</m:t>
                    </m:r>
                    <m:r>
                      <a:rPr lang="en-US" altLang="zh-CN">
                        <a:latin typeface="Cambria Math"/>
                      </a:rPr>
                      <m:t>=0.299</m:t>
                    </m:r>
                    <m:r>
                      <a:rPr lang="en-US" altLang="zh-CN" i="1">
                        <a:latin typeface="Cambria Math"/>
                      </a:rPr>
                      <m:t>∗</m:t>
                    </m:r>
                    <m:r>
                      <m:rPr>
                        <m:sty m:val="p"/>
                      </m:rPr>
                      <a:rPr lang="en-US" altLang="zh-CN">
                        <a:latin typeface="Cambria Math"/>
                      </a:rPr>
                      <m:t>R</m:t>
                    </m:r>
                    <m:r>
                      <a:rPr lang="en-US" altLang="zh-CN">
                        <a:latin typeface="Cambria Math"/>
                      </a:rPr>
                      <m:t>+0.587</m:t>
                    </m:r>
                    <m:r>
                      <a:rPr lang="en-US" altLang="zh-CN" i="1">
                        <a:latin typeface="Cambria Math"/>
                      </a:rPr>
                      <m:t>∗</m:t>
                    </m:r>
                    <m:r>
                      <m:rPr>
                        <m:sty m:val="p"/>
                      </m:rPr>
                      <a:rPr lang="en-US" altLang="zh-CN">
                        <a:latin typeface="Cambria Math"/>
                      </a:rPr>
                      <m:t>G</m:t>
                    </m:r>
                    <m:r>
                      <a:rPr lang="en-US" altLang="zh-CN">
                        <a:latin typeface="Cambria Math"/>
                      </a:rPr>
                      <m:t>+0.114</m:t>
                    </m:r>
                    <m:r>
                      <a:rPr lang="en-US" altLang="zh-CN" i="1">
                        <a:latin typeface="Cambria Math"/>
                      </a:rPr>
                      <m:t>∗</m:t>
                    </m:r>
                    <m:r>
                      <m:rPr>
                        <m:sty m:val="p"/>
                      </m:rPr>
                      <a:rPr lang="en-US" altLang="zh-CN">
                        <a:latin typeface="Cambria Math"/>
                      </a:rPr>
                      <m:t>B</m:t>
                    </m:r>
                  </m:oMath>
                </a14:m>
                <a:r>
                  <a:rPr lang="en-US" altLang="zh-CN" dirty="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35696" y="395372"/>
                <a:ext cx="5145961" cy="369332"/>
              </a:xfrm>
              <a:prstGeom prst="rect">
                <a:avLst/>
              </a:prstGeom>
              <a:blipFill rotWithShape="1">
                <a:blip r:embed="rId2"/>
                <a:stretch>
                  <a:fillRect l="-948" t="-133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35696" y="764704"/>
                <a:ext cx="6120680"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2</m:t>
                    </m:r>
                    <m:r>
                      <a:rPr lang="zh-CN" altLang="en-US" b="0" i="1" smtClean="0">
                        <a:latin typeface="Cambria Math"/>
                      </a:rPr>
                      <m:t>：</m:t>
                    </m:r>
                    <m:r>
                      <m:rPr>
                        <m:sty m:val="p"/>
                      </m:rPr>
                      <a:rPr lang="en-US" altLang="zh-CN">
                        <a:latin typeface="Cambria Math"/>
                      </a:rPr>
                      <m:t>Gray</m:t>
                    </m:r>
                    <m:r>
                      <a:rPr lang="en-US" altLang="zh-CN">
                        <a:latin typeface="Cambria Math"/>
                      </a:rPr>
                      <m:t>=(299</m:t>
                    </m:r>
                    <m:r>
                      <a:rPr lang="en-US" altLang="zh-CN" i="1">
                        <a:latin typeface="Cambria Math"/>
                      </a:rPr>
                      <m:t>∗</m:t>
                    </m:r>
                    <m:r>
                      <m:rPr>
                        <m:sty m:val="p"/>
                      </m:rPr>
                      <a:rPr lang="en-US" altLang="zh-CN">
                        <a:latin typeface="Cambria Math"/>
                      </a:rPr>
                      <m:t>R</m:t>
                    </m:r>
                    <m:r>
                      <a:rPr lang="en-US" altLang="zh-CN">
                        <a:latin typeface="Cambria Math"/>
                      </a:rPr>
                      <m:t>+587</m:t>
                    </m:r>
                    <m:r>
                      <a:rPr lang="en-US" altLang="zh-CN" i="1">
                        <a:latin typeface="Cambria Math"/>
                      </a:rPr>
                      <m:t>∗</m:t>
                    </m:r>
                    <m:r>
                      <m:rPr>
                        <m:sty m:val="p"/>
                      </m:rPr>
                      <a:rPr lang="en-US" altLang="zh-CN">
                        <a:latin typeface="Cambria Math"/>
                      </a:rPr>
                      <m:t>G</m:t>
                    </m:r>
                    <m:r>
                      <a:rPr lang="en-US" altLang="zh-CN">
                        <a:latin typeface="Cambria Math"/>
                      </a:rPr>
                      <m:t>+144</m:t>
                    </m:r>
                    <m:r>
                      <a:rPr lang="en-US" altLang="zh-CN" i="1">
                        <a:latin typeface="Cambria Math"/>
                      </a:rPr>
                      <m:t>∗</m:t>
                    </m:r>
                    <m:r>
                      <m:rPr>
                        <m:sty m:val="p"/>
                      </m:rPr>
                      <a:rPr lang="en-US" altLang="zh-CN">
                        <a:latin typeface="Cambria Math"/>
                      </a:rPr>
                      <m:t>B</m:t>
                    </m:r>
                    <m:r>
                      <a:rPr lang="en-US" altLang="zh-CN">
                        <a:latin typeface="Cambria Math"/>
                      </a:rPr>
                      <m:t>+500)/1000</m:t>
                    </m:r>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35696" y="764704"/>
                <a:ext cx="6120680" cy="369332"/>
              </a:xfrm>
              <a:prstGeom prst="rect">
                <a:avLst/>
              </a:prstGeom>
              <a:blipFill rotWithShape="1">
                <a:blip r:embed="rId3"/>
                <a:stretch>
                  <a:fillRect l="-797" t="-13115" b="-196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5696" y="1149116"/>
                <a:ext cx="5976664"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3</m:t>
                    </m:r>
                    <m:r>
                      <a:rPr lang="zh-CN" altLang="en-US" b="0" i="1" smtClean="0">
                        <a:latin typeface="Cambria Math"/>
                      </a:rPr>
                      <m:t>：</m:t>
                    </m:r>
                    <m:r>
                      <m:rPr>
                        <m:sty m:val="p"/>
                      </m:rPr>
                      <a:rPr lang="en-US" altLang="zh-CN">
                        <a:latin typeface="Cambria Math"/>
                      </a:rPr>
                      <m:t>Gray</m:t>
                    </m:r>
                    <m:r>
                      <a:rPr lang="en-US" altLang="zh-CN">
                        <a:latin typeface="Cambria Math"/>
                      </a:rPr>
                      <m:t>=</m:t>
                    </m:r>
                    <m:d>
                      <m:dPr>
                        <m:ctrlPr>
                          <a:rPr lang="zh-CN" altLang="zh-CN" i="1">
                            <a:latin typeface="Cambria Math"/>
                          </a:rPr>
                        </m:ctrlPr>
                      </m:dPr>
                      <m:e>
                        <m:r>
                          <a:rPr lang="en-US" altLang="zh-CN">
                            <a:latin typeface="Cambria Math"/>
                          </a:rPr>
                          <m:t>19595</m:t>
                        </m:r>
                        <m:r>
                          <a:rPr lang="en-US" altLang="zh-CN" i="1">
                            <a:latin typeface="Cambria Math"/>
                          </a:rPr>
                          <m:t>∗</m:t>
                        </m:r>
                        <m:r>
                          <m:rPr>
                            <m:sty m:val="p"/>
                          </m:rPr>
                          <a:rPr lang="en-US" altLang="zh-CN">
                            <a:latin typeface="Cambria Math"/>
                          </a:rPr>
                          <m:t>R</m:t>
                        </m:r>
                        <m:r>
                          <a:rPr lang="en-US" altLang="zh-CN">
                            <a:latin typeface="Cambria Math"/>
                          </a:rPr>
                          <m:t>+38469</m:t>
                        </m:r>
                        <m:r>
                          <a:rPr lang="en-US" altLang="zh-CN" i="1">
                            <a:latin typeface="Cambria Math"/>
                          </a:rPr>
                          <m:t>∗</m:t>
                        </m:r>
                        <m:r>
                          <m:rPr>
                            <m:sty m:val="p"/>
                          </m:rPr>
                          <a:rPr lang="en-US" altLang="zh-CN">
                            <a:latin typeface="Cambria Math"/>
                          </a:rPr>
                          <m:t>G</m:t>
                        </m:r>
                        <m:r>
                          <a:rPr lang="en-US" altLang="zh-CN">
                            <a:latin typeface="Cambria Math"/>
                          </a:rPr>
                          <m:t>+7471</m:t>
                        </m:r>
                        <m:r>
                          <a:rPr lang="en-US" altLang="zh-CN" i="1">
                            <a:latin typeface="Cambria Math"/>
                          </a:rPr>
                          <m:t>∗</m:t>
                        </m:r>
                        <m:r>
                          <m:rPr>
                            <m:sty m:val="p"/>
                          </m:rPr>
                          <a:rPr lang="en-US" altLang="zh-CN">
                            <a:latin typeface="Cambria Math"/>
                          </a:rPr>
                          <m:t>B</m:t>
                        </m:r>
                      </m:e>
                    </m:d>
                    <m:r>
                      <a:rPr lang="en-US" altLang="zh-CN">
                        <a:latin typeface="Cambria Math"/>
                      </a:rPr>
                      <m:t>≫16</m:t>
                    </m:r>
                  </m:oMath>
                </a14:m>
                <a:r>
                  <a:rPr lang="en-US" altLang="zh-CN" dirty="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835696" y="1149116"/>
                <a:ext cx="5976664" cy="369332"/>
              </a:xfrm>
              <a:prstGeom prst="rect">
                <a:avLst/>
              </a:prstGeom>
              <a:blipFill rotWithShape="1">
                <a:blip r:embed="rId4"/>
                <a:stretch>
                  <a:fillRect l="-815" t="-13333" b="-21667"/>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1033239783"/>
              </p:ext>
            </p:extLst>
          </p:nvPr>
        </p:nvGraphicFramePr>
        <p:xfrm>
          <a:off x="827584" y="2132856"/>
          <a:ext cx="7560841" cy="3177016"/>
        </p:xfrm>
        <a:graphic>
          <a:graphicData uri="http://schemas.openxmlformats.org/drawingml/2006/table">
            <a:tbl>
              <a:tblPr firstRow="1" firstCol="1" bandRow="1">
                <a:tableStyleId>{5C22544A-7EE6-4342-B048-85BDC9FD1C3A}</a:tableStyleId>
              </a:tblPr>
              <a:tblGrid>
                <a:gridCol w="1224136"/>
                <a:gridCol w="1397974"/>
                <a:gridCol w="1476528"/>
                <a:gridCol w="1623397"/>
                <a:gridCol w="1838806"/>
              </a:tblGrid>
              <a:tr h="401681">
                <a:tc>
                  <a:txBody>
                    <a:bodyPr/>
                    <a:lstStyle/>
                    <a:p>
                      <a:pPr algn="ctr">
                        <a:lnSpc>
                          <a:spcPct val="150000"/>
                        </a:lnSpc>
                        <a:spcAft>
                          <a:spcPts val="0"/>
                        </a:spcAft>
                      </a:pPr>
                      <a:r>
                        <a:rPr lang="zh-CN" sz="2000" kern="100" dirty="0">
                          <a:effectLst/>
                        </a:rPr>
                        <a:t>公式</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视频长度</a:t>
                      </a:r>
                      <a:r>
                        <a:rPr lang="en-US" sz="2000" kern="100">
                          <a:effectLst/>
                        </a:rPr>
                        <a:t>/</a:t>
                      </a:r>
                      <a:r>
                        <a:rPr lang="zh-CN" sz="2000" kern="100">
                          <a:effectLst/>
                        </a:rPr>
                        <a:t>帧</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视频分辨率</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总时间</a:t>
                      </a:r>
                      <a:r>
                        <a:rPr lang="en-US" sz="2000" kern="100">
                          <a:effectLst/>
                        </a:rPr>
                        <a:t>/ms</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平均时间</a:t>
                      </a:r>
                      <a:r>
                        <a:rPr lang="en-US" sz="2000" kern="100">
                          <a:effectLst/>
                        </a:rPr>
                        <a:t>/ms</a:t>
                      </a:r>
                      <a:endParaRPr lang="zh-CN" sz="2000" kern="100">
                        <a:effectLst/>
                        <a:latin typeface="Calibri"/>
                        <a:ea typeface="宋体"/>
                        <a:cs typeface="Times New Roman"/>
                      </a:endParaRPr>
                    </a:p>
                  </a:txBody>
                  <a:tcPr marL="68580" marR="68580" marT="0" marB="0"/>
                </a:tc>
              </a:tr>
              <a:tr h="606431">
                <a:tc>
                  <a:txBody>
                    <a:bodyPr/>
                    <a:lstStyle/>
                    <a:p>
                      <a:pPr algn="ctr">
                        <a:lnSpc>
                          <a:spcPct val="150000"/>
                        </a:lnSpc>
                        <a:spcAft>
                          <a:spcPts val="0"/>
                        </a:spcAft>
                      </a:pPr>
                      <a:r>
                        <a:rPr lang="en-US" altLang="zh-CN" sz="2000" kern="100" dirty="0" smtClean="0">
                          <a:effectLst/>
                          <a:latin typeface="Calibri"/>
                          <a:ea typeface="宋体"/>
                          <a:cs typeface="Times New Roman"/>
                        </a:rPr>
                        <a:t>1</a:t>
                      </a:r>
                      <a:endParaRPr lang="zh-CN" sz="2000" kern="100" dirty="0">
                        <a:effectLst/>
                        <a:latin typeface="Calibri"/>
                        <a:ea typeface="宋体"/>
                        <a:cs typeface="Times New Roman"/>
                      </a:endParaRPr>
                    </a:p>
                  </a:txBody>
                  <a:tcPr marL="68580" marR="68580" marT="0" marB="0"/>
                </a:tc>
                <a:tc rowSpan="4">
                  <a:txBody>
                    <a:bodyPr/>
                    <a:lstStyle/>
                    <a:p>
                      <a:pPr algn="ctr">
                        <a:lnSpc>
                          <a:spcPct val="150000"/>
                        </a:lnSpc>
                        <a:spcAft>
                          <a:spcPts val="0"/>
                        </a:spcAft>
                      </a:pPr>
                      <a:r>
                        <a:rPr lang="en-US" sz="2000" kern="100" dirty="0">
                          <a:effectLst/>
                        </a:rPr>
                        <a:t>3623</a:t>
                      </a:r>
                      <a:endParaRPr lang="zh-CN" sz="2000" kern="100" dirty="0">
                        <a:effectLst/>
                        <a:latin typeface="Calibri"/>
                        <a:ea typeface="宋体"/>
                        <a:cs typeface="Times New Roman"/>
                      </a:endParaRPr>
                    </a:p>
                  </a:txBody>
                  <a:tcPr marL="68580" marR="68580" marT="0" marB="0" anchor="ctr"/>
                </a:tc>
                <a:tc rowSpan="4">
                  <a:txBody>
                    <a:bodyPr/>
                    <a:lstStyle/>
                    <a:p>
                      <a:pPr algn="ctr">
                        <a:lnSpc>
                          <a:spcPct val="150000"/>
                        </a:lnSpc>
                        <a:spcAft>
                          <a:spcPts val="0"/>
                        </a:spcAft>
                      </a:pPr>
                      <a:r>
                        <a:rPr lang="en-US" sz="2000" kern="100" dirty="0">
                          <a:effectLst/>
                        </a:rPr>
                        <a:t>1280*720</a:t>
                      </a:r>
                      <a:endParaRPr lang="zh-CN" sz="20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2000" kern="100">
                          <a:effectLst/>
                        </a:rPr>
                        <a:t>15722.8</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4.34</a:t>
                      </a:r>
                      <a:endParaRPr lang="zh-CN" sz="2000" kern="100">
                        <a:effectLst/>
                        <a:latin typeface="Calibri"/>
                        <a:ea typeface="宋体"/>
                        <a:cs typeface="Times New Roman"/>
                      </a:endParaRPr>
                    </a:p>
                  </a:txBody>
                  <a:tcPr marL="68580" marR="68580" marT="0" marB="0"/>
                </a:tc>
              </a:tr>
              <a:tr h="504056">
                <a:tc>
                  <a:txBody>
                    <a:bodyPr/>
                    <a:lstStyle/>
                    <a:p>
                      <a:pPr algn="ctr">
                        <a:lnSpc>
                          <a:spcPct val="150000"/>
                        </a:lnSpc>
                        <a:spcAft>
                          <a:spcPts val="0"/>
                        </a:spcAft>
                      </a:pPr>
                      <a:r>
                        <a:rPr lang="en-US" altLang="zh-CN" sz="2000" kern="100" dirty="0" smtClean="0">
                          <a:effectLst/>
                          <a:latin typeface="Calibri"/>
                          <a:ea typeface="宋体"/>
                          <a:cs typeface="Times New Roman"/>
                        </a:rPr>
                        <a:t>2</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8406.68</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2.32</a:t>
                      </a:r>
                      <a:endParaRPr lang="zh-CN" sz="2000" kern="100">
                        <a:effectLst/>
                        <a:latin typeface="Calibri"/>
                        <a:ea typeface="宋体"/>
                        <a:cs typeface="Times New Roman"/>
                      </a:endParaRPr>
                    </a:p>
                  </a:txBody>
                  <a:tcPr marL="68580" marR="68580" marT="0" marB="0"/>
                </a:tc>
              </a:tr>
              <a:tr h="648072">
                <a:tc>
                  <a:txBody>
                    <a:bodyPr/>
                    <a:lstStyle/>
                    <a:p>
                      <a:pPr algn="ctr">
                        <a:lnSpc>
                          <a:spcPct val="150000"/>
                        </a:lnSpc>
                        <a:spcAft>
                          <a:spcPts val="0"/>
                        </a:spcAft>
                      </a:pPr>
                      <a:r>
                        <a:rPr lang="en-US" altLang="zh-CN" sz="2000" kern="100" dirty="0" smtClean="0">
                          <a:effectLst/>
                          <a:latin typeface="Calibri"/>
                          <a:ea typeface="宋体"/>
                          <a:cs typeface="Times New Roman"/>
                        </a:rPr>
                        <a:t>3</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5764.69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1.59</a:t>
                      </a:r>
                      <a:endParaRPr lang="zh-CN" sz="2000" kern="100" dirty="0">
                        <a:effectLst/>
                        <a:latin typeface="Calibri"/>
                        <a:ea typeface="宋体"/>
                        <a:cs typeface="Times New Roman"/>
                      </a:endParaRPr>
                    </a:p>
                  </a:txBody>
                  <a:tcPr marL="68580" marR="68580" marT="0" marB="0"/>
                </a:tc>
              </a:tr>
              <a:tr h="504057">
                <a:tc>
                  <a:txBody>
                    <a:bodyPr/>
                    <a:lstStyle/>
                    <a:p>
                      <a:pPr algn="ctr">
                        <a:lnSpc>
                          <a:spcPct val="150000"/>
                        </a:lnSpc>
                        <a:spcAft>
                          <a:spcPts val="0"/>
                        </a:spcAft>
                      </a:pPr>
                      <a:r>
                        <a:rPr lang="en-US" sz="2000" kern="100" dirty="0" err="1">
                          <a:effectLst/>
                        </a:rPr>
                        <a:t>Opencv</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7646.59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2.11</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246679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42684"/>
            <a:ext cx="6512511" cy="1143000"/>
          </a:xfrm>
        </p:spPr>
        <p:txBody>
          <a:bodyPr/>
          <a:lstStyle/>
          <a:p>
            <a:r>
              <a:rPr lang="zh-CN" altLang="en-US" dirty="0" smtClean="0"/>
              <a:t>中值滤波</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089" y="2636912"/>
            <a:ext cx="54864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 y="-19972"/>
            <a:ext cx="54864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矩形 2"/>
              <p:cNvSpPr/>
              <p:nvPr/>
            </p:nvSpPr>
            <p:spPr>
              <a:xfrm>
                <a:off x="-8712" y="3573016"/>
                <a:ext cx="31670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d>
                        <m:dPr>
                          <m:ctrlPr>
                            <a:rPr lang="zh-CN" altLang="zh-CN" i="1">
                              <a:latin typeface="Cambria Math"/>
                            </a:rPr>
                          </m:ctrlPr>
                        </m:dPr>
                        <m:e>
                          <m:r>
                            <a:rPr lang="en-US" altLang="zh-CN" i="1">
                              <a:latin typeface="Cambria Math"/>
                            </a:rPr>
                            <m:t>𝑛</m:t>
                          </m:r>
                          <m:r>
                            <a:rPr lang="en-US" altLang="zh-CN" i="1">
                              <a:latin typeface="Cambria Math"/>
                            </a:rPr>
                            <m:t>,</m:t>
                          </m:r>
                          <m:r>
                            <a:rPr lang="en-US" altLang="zh-CN" i="1">
                              <a:latin typeface="Cambria Math"/>
                            </a:rPr>
                            <m:t>𝑤</m:t>
                          </m:r>
                          <m:r>
                            <a:rPr lang="en-US" altLang="zh-CN" i="1">
                              <a:latin typeface="Cambria Math"/>
                            </a:rPr>
                            <m:t>,</m:t>
                          </m:r>
                          <m:r>
                            <a:rPr lang="en-US" altLang="zh-CN" i="1">
                              <a:latin typeface="Cambria Math"/>
                            </a:rPr>
                            <m:t>h</m:t>
                          </m:r>
                        </m:e>
                      </m:d>
                      <m:r>
                        <a:rPr lang="en-US" altLang="zh-CN" i="1">
                          <a:latin typeface="Cambria Math"/>
                        </a:rPr>
                        <m:t>=</m:t>
                      </m:r>
                      <m:r>
                        <a:rPr lang="en-US" altLang="zh-CN" i="1">
                          <a:latin typeface="Cambria Math"/>
                        </a:rPr>
                        <m:t>𝑂</m:t>
                      </m:r>
                      <m:r>
                        <a:rPr lang="en-US" altLang="zh-CN" i="1">
                          <a:latin typeface="Cambria Math"/>
                        </a:rPr>
                        <m:t>(</m:t>
                      </m:r>
                      <m:r>
                        <a:rPr lang="en-US" altLang="zh-CN" i="1">
                          <a:latin typeface="Cambria Math"/>
                        </a:rPr>
                        <m:t>𝑛𝑙𝑜𝑔𝑛</m:t>
                      </m:r>
                      <m:r>
                        <a:rPr lang="en-US" altLang="zh-CN" i="1">
                          <a:latin typeface="Cambria Math"/>
                        </a:rPr>
                        <m:t>∗</m:t>
                      </m:r>
                      <m:r>
                        <a:rPr lang="en-US" altLang="zh-CN" i="1">
                          <a:latin typeface="Cambria Math"/>
                        </a:rPr>
                        <m:t>𝑤</m:t>
                      </m:r>
                      <m:r>
                        <a:rPr lang="en-US" altLang="zh-CN" i="1">
                          <a:latin typeface="Cambria Math"/>
                        </a:rPr>
                        <m:t>∗</m:t>
                      </m:r>
                      <m:r>
                        <a:rPr lang="en-US" altLang="zh-CN" i="1">
                          <a:latin typeface="Cambria Math"/>
                        </a:rPr>
                        <m:t>h</m:t>
                      </m:r>
                      <m:r>
                        <a:rPr lang="en-US" altLang="zh-CN" i="1">
                          <a:latin typeface="Cambria Math"/>
                        </a:rPr>
                        <m:t>)</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8712" y="3573016"/>
                <a:ext cx="3167084" cy="369332"/>
              </a:xfrm>
              <a:prstGeom prst="rect">
                <a:avLst/>
              </a:prstGeom>
              <a:blipFill rotWithShape="1">
                <a:blip r:embed="rId4"/>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26127" y="4725144"/>
                <a:ext cx="26974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𝑇</m:t>
                      </m:r>
                      <m:d>
                        <m:dPr>
                          <m:ctrlPr>
                            <a:rPr lang="zh-CN" altLang="zh-CN" i="1">
                              <a:latin typeface="Cambria Math"/>
                            </a:rPr>
                          </m:ctrlPr>
                        </m:dPr>
                        <m:e>
                          <m:r>
                            <a:rPr lang="en-US" altLang="zh-CN" i="1">
                              <a:latin typeface="Cambria Math"/>
                            </a:rPr>
                            <m:t>𝑛</m:t>
                          </m:r>
                          <m:r>
                            <a:rPr lang="en-US" altLang="zh-CN" i="1">
                              <a:latin typeface="Cambria Math"/>
                            </a:rPr>
                            <m:t>,</m:t>
                          </m:r>
                          <m:r>
                            <a:rPr lang="en-US" altLang="zh-CN" i="1">
                              <a:latin typeface="Cambria Math"/>
                            </a:rPr>
                            <m:t>𝑤</m:t>
                          </m:r>
                          <m:r>
                            <a:rPr lang="en-US" altLang="zh-CN" i="1">
                              <a:latin typeface="Cambria Math"/>
                            </a:rPr>
                            <m:t>,</m:t>
                          </m:r>
                          <m:r>
                            <a:rPr lang="en-US" altLang="zh-CN" i="1">
                              <a:latin typeface="Cambria Math"/>
                            </a:rPr>
                            <m:t>h</m:t>
                          </m:r>
                        </m:e>
                      </m:d>
                      <m:r>
                        <a:rPr lang="en-US" altLang="zh-CN" i="1">
                          <a:latin typeface="Cambria Math"/>
                        </a:rPr>
                        <m:t>=</m:t>
                      </m:r>
                      <m:r>
                        <a:rPr lang="en-US" altLang="zh-CN" i="1">
                          <a:latin typeface="Cambria Math"/>
                        </a:rPr>
                        <m:t>𝑂</m:t>
                      </m:r>
                      <m:r>
                        <a:rPr lang="en-US" altLang="zh-CN" i="1">
                          <a:latin typeface="Cambria Math"/>
                        </a:rPr>
                        <m:t>(</m:t>
                      </m:r>
                      <m:r>
                        <a:rPr lang="en-US" altLang="zh-CN" i="1">
                          <a:latin typeface="Cambria Math"/>
                        </a:rPr>
                        <m:t>𝑛</m:t>
                      </m:r>
                      <m:r>
                        <a:rPr lang="en-US" altLang="zh-CN" i="1">
                          <a:latin typeface="Cambria Math"/>
                        </a:rPr>
                        <m:t>∗</m:t>
                      </m:r>
                      <m:r>
                        <a:rPr lang="en-US" altLang="zh-CN" i="1">
                          <a:latin typeface="Cambria Math"/>
                        </a:rPr>
                        <m:t>𝑤</m:t>
                      </m:r>
                      <m:r>
                        <a:rPr lang="en-US" altLang="zh-CN" i="1">
                          <a:latin typeface="Cambria Math"/>
                        </a:rPr>
                        <m:t>∗</m:t>
                      </m:r>
                      <m:r>
                        <a:rPr lang="en-US" altLang="zh-CN" i="1">
                          <a:latin typeface="Cambria Math"/>
                        </a:rPr>
                        <m:t>h</m:t>
                      </m:r>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26127" y="4725144"/>
                <a:ext cx="2697405" cy="369332"/>
              </a:xfrm>
              <a:prstGeom prst="rect">
                <a:avLst/>
              </a:prstGeom>
              <a:blipFill rotWithShape="1">
                <a:blip r:embed="rId5"/>
                <a:stretch>
                  <a:fillRect b="-13115"/>
                </a:stretch>
              </a:blipFill>
            </p:spPr>
            <p:txBody>
              <a:bodyPr/>
              <a:lstStyle/>
              <a:p>
                <a:r>
                  <a:rPr lang="zh-CN" altLang="en-US">
                    <a:noFill/>
                  </a:rPr>
                  <a:t> </a:t>
                </a:r>
              </a:p>
            </p:txBody>
          </p:sp>
        </mc:Fallback>
      </mc:AlternateContent>
      <p:sp>
        <p:nvSpPr>
          <p:cNvPr id="5" name="下箭头 4"/>
          <p:cNvSpPr/>
          <p:nvPr/>
        </p:nvSpPr>
        <p:spPr>
          <a:xfrm>
            <a:off x="1430813" y="3989168"/>
            <a:ext cx="260867" cy="7359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540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5742684"/>
            <a:ext cx="7674242" cy="1143000"/>
          </a:xfrm>
        </p:spPr>
        <p:txBody>
          <a:bodyPr/>
          <a:lstStyle/>
          <a:p>
            <a:r>
              <a:rPr lang="zh-CN" altLang="en-US" dirty="0" smtClean="0"/>
              <a:t>形态学处理与运动点团提取</a:t>
            </a:r>
            <a:endParaRPr lang="zh-CN" altLang="en-US" dirty="0"/>
          </a:p>
        </p:txBody>
      </p:sp>
      <p:sp>
        <p:nvSpPr>
          <p:cNvPr id="7" name="TextBox 6"/>
          <p:cNvSpPr txBox="1"/>
          <p:nvPr/>
        </p:nvSpPr>
        <p:spPr>
          <a:xfrm>
            <a:off x="2627784" y="836712"/>
            <a:ext cx="3262432" cy="400110"/>
          </a:xfrm>
          <a:prstGeom prst="rect">
            <a:avLst/>
          </a:prstGeom>
          <a:noFill/>
        </p:spPr>
        <p:txBody>
          <a:bodyPr wrap="none" rtlCol="0">
            <a:spAutoFit/>
          </a:bodyPr>
          <a:lstStyle/>
          <a:p>
            <a:r>
              <a:rPr lang="zh-CN" altLang="en-US" sz="2000" dirty="0" smtClean="0"/>
              <a:t>形态学闭操作：膨胀后腐蚀</a:t>
            </a:r>
            <a:endParaRPr lang="zh-CN" altLang="en-US" sz="2000" dirty="0"/>
          </a:p>
        </p:txBody>
      </p:sp>
      <p:sp>
        <p:nvSpPr>
          <p:cNvPr id="8" name="TextBox 7"/>
          <p:cNvSpPr txBox="1"/>
          <p:nvPr/>
        </p:nvSpPr>
        <p:spPr>
          <a:xfrm>
            <a:off x="2608894" y="1916832"/>
            <a:ext cx="2954655" cy="400110"/>
          </a:xfrm>
          <a:prstGeom prst="rect">
            <a:avLst/>
          </a:prstGeom>
          <a:noFill/>
        </p:spPr>
        <p:txBody>
          <a:bodyPr wrap="square" rtlCol="0">
            <a:spAutoFit/>
          </a:bodyPr>
          <a:lstStyle/>
          <a:p>
            <a:r>
              <a:rPr lang="zh-CN" altLang="en-US" sz="2000" dirty="0" smtClean="0"/>
              <a:t>线段编码检测连通区域</a:t>
            </a:r>
            <a:endParaRPr lang="zh-CN" altLang="en-US" sz="2000" dirty="0"/>
          </a:p>
        </p:txBody>
      </p:sp>
    </p:spTree>
    <p:extLst>
      <p:ext uri="{BB962C8B-B14F-4D97-AF65-F5344CB8AC3E}">
        <p14:creationId xmlns:p14="http://schemas.microsoft.com/office/powerpoint/2010/main" val="4391028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监控领域现状</a:t>
            </a:r>
            <a:endParaRPr lang="zh-CN" altLang="en-US" dirty="0"/>
          </a:p>
        </p:txBody>
      </p:sp>
      <p:sp>
        <p:nvSpPr>
          <p:cNvPr id="3" name="内容占位符 2"/>
          <p:cNvSpPr>
            <a:spLocks noGrp="1"/>
          </p:cNvSpPr>
          <p:nvPr>
            <p:ph sz="quarter" idx="13"/>
          </p:nvPr>
        </p:nvSpPr>
        <p:spPr>
          <a:xfrm>
            <a:off x="1143000" y="116632"/>
            <a:ext cx="6400800" cy="1368152"/>
          </a:xfrm>
        </p:spPr>
        <p:txBody>
          <a:bodyPr/>
          <a:lstStyle/>
          <a:p>
            <a:r>
              <a:rPr lang="zh-CN" altLang="en-US" dirty="0" smtClean="0"/>
              <a:t>随着信息技术的不断发展和社会各方面的安防需求，监控摄像头被安装在每一个角落，从公共场所到室内，从步行街到交通公路等。</a:t>
            </a:r>
            <a:endParaRPr lang="en-US" altLang="zh-CN" dirty="0" smtClean="0"/>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7255" y="2627620"/>
            <a:ext cx="1180809" cy="1080120"/>
          </a:xfrm>
          <a:prstGeom prst="rect">
            <a:avLst/>
          </a:prstGeom>
        </p:spPr>
      </p:pic>
      <p:pic>
        <p:nvPicPr>
          <p:cNvPr id="5" name="Picture 2" descr="E:\项目资料\运动物体跟踪与检测\motion-detect-tiqu\研究生毕业设计\文档管理\六合路双车道卡口106-1-20121228082000-20121228082152-83677298_20136271538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656" y="3786000"/>
            <a:ext cx="1861259" cy="1046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项目资料\运动物体跟踪与检测\motion-detect-tiqu\研究生毕业设计\文档管理\8-0-20090519044548_baofeng_20136271542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534" y="1556792"/>
            <a:ext cx="1800200" cy="135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项目资料\运动物体跟踪与检测\motion-detect-tiqu\研究生毕业设计\文档管理\13-0-20090519001548_baofeng_20136271543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4" y="1700100"/>
            <a:ext cx="1872208" cy="1404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948" y="3817928"/>
            <a:ext cx="1765843" cy="122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8"/>
          <p:cNvSpPr/>
          <p:nvPr/>
        </p:nvSpPr>
        <p:spPr>
          <a:xfrm rot="19902346">
            <a:off x="4987796" y="2622085"/>
            <a:ext cx="1131401"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562217" y="4979442"/>
            <a:ext cx="1224136" cy="369332"/>
          </a:xfrm>
          <a:prstGeom prst="rect">
            <a:avLst/>
          </a:prstGeom>
          <a:noFill/>
          <a:ln>
            <a:noFill/>
          </a:ln>
        </p:spPr>
        <p:txBody>
          <a:bodyPr wrap="square" rtlCol="0">
            <a:spAutoFit/>
          </a:bodyPr>
          <a:lstStyle/>
          <a:p>
            <a:r>
              <a:rPr lang="zh-CN" altLang="en-US" dirty="0" smtClean="0"/>
              <a:t>交通监控</a:t>
            </a:r>
            <a:endParaRPr lang="zh-CN" altLang="en-US" dirty="0"/>
          </a:p>
        </p:txBody>
      </p:sp>
      <p:sp>
        <p:nvSpPr>
          <p:cNvPr id="11" name="TextBox 10"/>
          <p:cNvSpPr txBox="1"/>
          <p:nvPr/>
        </p:nvSpPr>
        <p:spPr>
          <a:xfrm>
            <a:off x="1165347" y="5171717"/>
            <a:ext cx="1447674" cy="369332"/>
          </a:xfrm>
          <a:prstGeom prst="rect">
            <a:avLst/>
          </a:prstGeom>
          <a:noFill/>
          <a:ln>
            <a:noFill/>
          </a:ln>
        </p:spPr>
        <p:txBody>
          <a:bodyPr wrap="square" rtlCol="0">
            <a:spAutoFit/>
          </a:bodyPr>
          <a:lstStyle/>
          <a:p>
            <a:r>
              <a:rPr lang="zh-CN" altLang="en-US" dirty="0"/>
              <a:t>步行街</a:t>
            </a:r>
          </a:p>
        </p:txBody>
      </p:sp>
      <p:sp>
        <p:nvSpPr>
          <p:cNvPr id="12" name="TextBox 11"/>
          <p:cNvSpPr txBox="1"/>
          <p:nvPr/>
        </p:nvSpPr>
        <p:spPr>
          <a:xfrm>
            <a:off x="1202989" y="3202976"/>
            <a:ext cx="1224136" cy="369332"/>
          </a:xfrm>
          <a:prstGeom prst="rect">
            <a:avLst/>
          </a:prstGeom>
          <a:noFill/>
          <a:ln>
            <a:noFill/>
          </a:ln>
        </p:spPr>
        <p:txBody>
          <a:bodyPr wrap="square" rtlCol="0">
            <a:spAutoFit/>
          </a:bodyPr>
          <a:lstStyle/>
          <a:p>
            <a:r>
              <a:rPr lang="zh-CN" altLang="en-US" dirty="0" smtClean="0"/>
              <a:t>公共场所</a:t>
            </a:r>
            <a:endParaRPr lang="zh-CN" altLang="en-US" dirty="0"/>
          </a:p>
        </p:txBody>
      </p:sp>
      <p:sp>
        <p:nvSpPr>
          <p:cNvPr id="13" name="右箭头 12"/>
          <p:cNvSpPr/>
          <p:nvPr/>
        </p:nvSpPr>
        <p:spPr>
          <a:xfrm rot="1934449">
            <a:off x="4825273" y="3755997"/>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2646928">
            <a:off x="2819998" y="2622085"/>
            <a:ext cx="1390149"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8526797">
            <a:off x="2826319" y="3673912"/>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406566" y="3018310"/>
            <a:ext cx="1224136" cy="369332"/>
          </a:xfrm>
          <a:prstGeom prst="rect">
            <a:avLst/>
          </a:prstGeom>
          <a:noFill/>
          <a:ln>
            <a:noFill/>
          </a:ln>
        </p:spPr>
        <p:txBody>
          <a:bodyPr wrap="square" rtlCol="0">
            <a:spAutoFit/>
          </a:bodyPr>
          <a:lstStyle/>
          <a:p>
            <a:r>
              <a:rPr lang="zh-CN" altLang="en-US" dirty="0" smtClean="0"/>
              <a:t>大厦内部</a:t>
            </a:r>
            <a:endParaRPr lang="zh-CN" altLang="en-US" dirty="0"/>
          </a:p>
        </p:txBody>
      </p:sp>
    </p:spTree>
    <p:extLst>
      <p:ext uri="{BB962C8B-B14F-4D97-AF65-F5344CB8AC3E}">
        <p14:creationId xmlns:p14="http://schemas.microsoft.com/office/powerpoint/2010/main" val="45562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5715000"/>
            <a:ext cx="4139952" cy="1143000"/>
          </a:xfrm>
        </p:spPr>
        <p:txBody>
          <a:bodyPr/>
          <a:lstStyle/>
          <a:p>
            <a:r>
              <a:rPr lang="zh-CN" altLang="en-US" dirty="0" smtClean="0"/>
              <a:t>运动点团提取</a:t>
            </a:r>
            <a:endParaRPr lang="zh-CN" altLang="en-US" dirty="0"/>
          </a:p>
        </p:txBody>
      </p:sp>
      <p:grpSp>
        <p:nvGrpSpPr>
          <p:cNvPr id="26" name="画布 10"/>
          <p:cNvGrpSpPr/>
          <p:nvPr/>
        </p:nvGrpSpPr>
        <p:grpSpPr>
          <a:xfrm>
            <a:off x="1534191" y="159064"/>
            <a:ext cx="6424611" cy="5138075"/>
            <a:chOff x="0" y="0"/>
            <a:chExt cx="5276850" cy="4180500"/>
          </a:xfrm>
        </p:grpSpPr>
        <p:sp>
          <p:nvSpPr>
            <p:cNvPr id="28" name="矩形 27"/>
            <p:cNvSpPr/>
            <p:nvPr/>
          </p:nvSpPr>
          <p:spPr>
            <a:xfrm>
              <a:off x="0" y="0"/>
              <a:ext cx="25812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9" name="矩形 28"/>
            <p:cNvSpPr/>
            <p:nvPr/>
          </p:nvSpPr>
          <p:spPr>
            <a:xfrm>
              <a:off x="342900" y="266700"/>
              <a:ext cx="523875" cy="51434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0" name="矩形 29"/>
            <p:cNvSpPr/>
            <p:nvPr/>
          </p:nvSpPr>
          <p:spPr>
            <a:xfrm>
              <a:off x="428625" y="371473"/>
              <a:ext cx="542925" cy="514351"/>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1" name="矩形 30"/>
            <p:cNvSpPr/>
            <p:nvPr/>
          </p:nvSpPr>
          <p:spPr>
            <a:xfrm>
              <a:off x="2657475" y="0"/>
              <a:ext cx="26193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2" name="矩形 31"/>
            <p:cNvSpPr/>
            <p:nvPr/>
          </p:nvSpPr>
          <p:spPr>
            <a:xfrm>
              <a:off x="3286125" y="428625"/>
              <a:ext cx="1228725" cy="68579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3" name="矩形 32"/>
            <p:cNvSpPr/>
            <p:nvPr/>
          </p:nvSpPr>
          <p:spPr>
            <a:xfrm>
              <a:off x="3143251" y="561973"/>
              <a:ext cx="666750"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4" name="矩形 33"/>
            <p:cNvSpPr/>
            <p:nvPr/>
          </p:nvSpPr>
          <p:spPr>
            <a:xfrm>
              <a:off x="3933825" y="561974"/>
              <a:ext cx="733425"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sp>
          <p:nvSpPr>
            <p:cNvPr id="35" name="矩形 34"/>
            <p:cNvSpPr/>
            <p:nvPr/>
          </p:nvSpPr>
          <p:spPr>
            <a:xfrm>
              <a:off x="0" y="2209799"/>
              <a:ext cx="25812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6" name="矩形 35"/>
            <p:cNvSpPr/>
            <p:nvPr/>
          </p:nvSpPr>
          <p:spPr>
            <a:xfrm>
              <a:off x="485775" y="2447925"/>
              <a:ext cx="59055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7" name="矩形 36"/>
            <p:cNvSpPr/>
            <p:nvPr/>
          </p:nvSpPr>
          <p:spPr>
            <a:xfrm>
              <a:off x="1162050" y="2447925"/>
              <a:ext cx="904875"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8" name="矩形 37"/>
            <p:cNvSpPr/>
            <p:nvPr/>
          </p:nvSpPr>
          <p:spPr>
            <a:xfrm>
              <a:off x="542925" y="2581276"/>
              <a:ext cx="1419225" cy="55245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9" name="矩形 38"/>
            <p:cNvSpPr/>
            <p:nvPr/>
          </p:nvSpPr>
          <p:spPr>
            <a:xfrm>
              <a:off x="2657475" y="2209799"/>
              <a:ext cx="26193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0" name="矩形 39"/>
            <p:cNvSpPr/>
            <p:nvPr/>
          </p:nvSpPr>
          <p:spPr>
            <a:xfrm>
              <a:off x="2819400" y="2305049"/>
              <a:ext cx="53340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1" name="矩形 40"/>
            <p:cNvSpPr/>
            <p:nvPr/>
          </p:nvSpPr>
          <p:spPr>
            <a:xfrm>
              <a:off x="4562475" y="3228976"/>
              <a:ext cx="542925" cy="523874"/>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2" name="矩形 41"/>
            <p:cNvSpPr/>
            <p:nvPr/>
          </p:nvSpPr>
          <p:spPr>
            <a:xfrm>
              <a:off x="3514725" y="2628901"/>
              <a:ext cx="895350" cy="809624"/>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43" name="直接箭头连接符 42"/>
            <p:cNvCxnSpPr/>
            <p:nvPr/>
          </p:nvCxnSpPr>
          <p:spPr>
            <a:xfrm flipH="1" flipV="1">
              <a:off x="4210050" y="3133726"/>
              <a:ext cx="666750" cy="390524"/>
            </a:xfrm>
            <a:prstGeom prst="straightConnector1">
              <a:avLst/>
            </a:prstGeom>
            <a:noFill/>
            <a:ln w="9525" cap="flat" cmpd="sng" algn="ctr">
              <a:solidFill>
                <a:sysClr val="windowText" lastClr="000000"/>
              </a:solidFill>
              <a:prstDash val="solid"/>
              <a:tailEnd type="arrow"/>
            </a:ln>
            <a:effectLst/>
          </p:spPr>
        </p:cxnSp>
        <p:cxnSp>
          <p:nvCxnSpPr>
            <p:cNvPr id="44" name="直接箭头连接符 43"/>
            <p:cNvCxnSpPr/>
            <p:nvPr/>
          </p:nvCxnSpPr>
          <p:spPr>
            <a:xfrm>
              <a:off x="3067050" y="2581276"/>
              <a:ext cx="742951" cy="428624"/>
            </a:xfrm>
            <a:prstGeom prst="straightConnector1">
              <a:avLst/>
            </a:prstGeom>
            <a:noFill/>
            <a:ln w="9525" cap="flat" cmpd="sng" algn="ctr">
              <a:solidFill>
                <a:sysClr val="windowText" lastClr="000000"/>
              </a:solidFill>
              <a:prstDash val="solid"/>
              <a:tailEnd type="arrow"/>
            </a:ln>
            <a:effectLst/>
          </p:spPr>
        </p:cxnSp>
        <p:cxnSp>
          <p:nvCxnSpPr>
            <p:cNvPr id="45" name="直接箭头连接符 44"/>
            <p:cNvCxnSpPr/>
            <p:nvPr/>
          </p:nvCxnSpPr>
          <p:spPr>
            <a:xfrm flipH="1">
              <a:off x="3457575" y="809625"/>
              <a:ext cx="190501" cy="771525"/>
            </a:xfrm>
            <a:prstGeom prst="straightConnector1">
              <a:avLst/>
            </a:prstGeom>
            <a:noFill/>
            <a:ln w="9525" cap="flat" cmpd="sng" algn="ctr">
              <a:solidFill>
                <a:sysClr val="windowText" lastClr="000000"/>
              </a:solidFill>
              <a:prstDash val="solid"/>
              <a:tailEnd type="arrow"/>
            </a:ln>
            <a:effectLst/>
          </p:spPr>
        </p:cxnSp>
        <p:cxnSp>
          <p:nvCxnSpPr>
            <p:cNvPr id="46" name="直接箭头连接符 45"/>
            <p:cNvCxnSpPr/>
            <p:nvPr/>
          </p:nvCxnSpPr>
          <p:spPr>
            <a:xfrm>
              <a:off x="4210050" y="762000"/>
              <a:ext cx="304800" cy="819150"/>
            </a:xfrm>
            <a:prstGeom prst="straightConnector1">
              <a:avLst/>
            </a:prstGeom>
            <a:noFill/>
            <a:ln w="9525" cap="flat" cmpd="sng" algn="ctr">
              <a:solidFill>
                <a:sysClr val="windowText" lastClr="000000"/>
              </a:solidFill>
              <a:prstDash val="solid"/>
              <a:tailEnd type="arrow"/>
            </a:ln>
            <a:effectLst/>
          </p:spPr>
        </p:cxnSp>
        <p:cxnSp>
          <p:nvCxnSpPr>
            <p:cNvPr id="47" name="直接箭头连接符 46"/>
            <p:cNvCxnSpPr/>
            <p:nvPr/>
          </p:nvCxnSpPr>
          <p:spPr>
            <a:xfrm>
              <a:off x="542925" y="476250"/>
              <a:ext cx="533400" cy="523875"/>
            </a:xfrm>
            <a:prstGeom prst="straightConnector1">
              <a:avLst/>
            </a:prstGeom>
            <a:noFill/>
            <a:ln w="9525" cap="flat" cmpd="sng" algn="ctr">
              <a:solidFill>
                <a:sysClr val="windowText" lastClr="000000"/>
              </a:solidFill>
              <a:prstDash val="solid"/>
              <a:tailEnd type="arrow"/>
            </a:ln>
            <a:effectLst/>
          </p:spPr>
        </p:cxnSp>
        <p:cxnSp>
          <p:nvCxnSpPr>
            <p:cNvPr id="48" name="直接箭头连接符 47"/>
            <p:cNvCxnSpPr/>
            <p:nvPr/>
          </p:nvCxnSpPr>
          <p:spPr>
            <a:xfrm>
              <a:off x="819150" y="2714625"/>
              <a:ext cx="104775" cy="723900"/>
            </a:xfrm>
            <a:prstGeom prst="straightConnector1">
              <a:avLst/>
            </a:prstGeom>
            <a:noFill/>
            <a:ln w="9525" cap="flat" cmpd="sng" algn="ctr">
              <a:solidFill>
                <a:sysClr val="windowText" lastClr="000000"/>
              </a:solidFill>
              <a:prstDash val="solid"/>
              <a:tailEnd type="arrow"/>
            </a:ln>
            <a:effectLst/>
          </p:spPr>
        </p:cxnSp>
        <p:cxnSp>
          <p:nvCxnSpPr>
            <p:cNvPr id="49" name="直接箭头连接符 48"/>
            <p:cNvCxnSpPr/>
            <p:nvPr/>
          </p:nvCxnSpPr>
          <p:spPr>
            <a:xfrm flipH="1">
              <a:off x="1543050" y="2714625"/>
              <a:ext cx="47625" cy="609600"/>
            </a:xfrm>
            <a:prstGeom prst="straightConnector1">
              <a:avLst/>
            </a:prstGeom>
            <a:noFill/>
            <a:ln w="9525" cap="flat" cmpd="sng" algn="ctr">
              <a:solidFill>
                <a:sysClr val="windowText" lastClr="000000"/>
              </a:solidFill>
              <a:prstDash val="solid"/>
              <a:tailEnd type="arrow"/>
            </a:ln>
            <a:effectLst/>
          </p:spPr>
        </p:cxnSp>
        <p:sp>
          <p:nvSpPr>
            <p:cNvPr id="50" name="文本框 114"/>
            <p:cNvSpPr txBox="1"/>
            <p:nvPr/>
          </p:nvSpPr>
          <p:spPr>
            <a:xfrm>
              <a:off x="1123950" y="1752601"/>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1" name="文本框 114"/>
            <p:cNvSpPr txBox="1"/>
            <p:nvPr/>
          </p:nvSpPr>
          <p:spPr>
            <a:xfrm>
              <a:off x="3790951" y="177165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2" name="文本框 114"/>
            <p:cNvSpPr txBox="1"/>
            <p:nvPr/>
          </p:nvSpPr>
          <p:spPr>
            <a:xfrm>
              <a:off x="10763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3" name="文本框 114"/>
            <p:cNvSpPr txBox="1"/>
            <p:nvPr/>
          </p:nvSpPr>
          <p:spPr>
            <a:xfrm>
              <a:off x="38090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(d)</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5" name="文本框 114"/>
            <p:cNvSpPr txBox="1"/>
            <p:nvPr/>
          </p:nvSpPr>
          <p:spPr>
            <a:xfrm>
              <a:off x="70210" y="82652"/>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6" name="文本框 114"/>
            <p:cNvSpPr txBox="1"/>
            <p:nvPr/>
          </p:nvSpPr>
          <p:spPr>
            <a:xfrm>
              <a:off x="638175" y="865798"/>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7" name="文本框 114"/>
            <p:cNvSpPr txBox="1"/>
            <p:nvPr/>
          </p:nvSpPr>
          <p:spPr>
            <a:xfrm>
              <a:off x="3724275" y="141240"/>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8" name="文本框 114"/>
            <p:cNvSpPr txBox="1"/>
            <p:nvPr/>
          </p:nvSpPr>
          <p:spPr>
            <a:xfrm>
              <a:off x="2905125" y="761024"/>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9" name="文本框 114"/>
            <p:cNvSpPr txBox="1"/>
            <p:nvPr/>
          </p:nvSpPr>
          <p:spPr>
            <a:xfrm>
              <a:off x="4638675" y="714375"/>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0" name="文本框 114"/>
            <p:cNvSpPr txBox="1"/>
            <p:nvPr/>
          </p:nvSpPr>
          <p:spPr>
            <a:xfrm>
              <a:off x="247641" y="2343152"/>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1" name="文本框 114"/>
            <p:cNvSpPr txBox="1"/>
            <p:nvPr/>
          </p:nvSpPr>
          <p:spPr>
            <a:xfrm>
              <a:off x="2066925" y="2305049"/>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2" name="文本框 114"/>
            <p:cNvSpPr txBox="1"/>
            <p:nvPr/>
          </p:nvSpPr>
          <p:spPr>
            <a:xfrm>
              <a:off x="1076325" y="31041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3" name="文本框 114"/>
            <p:cNvSpPr txBox="1"/>
            <p:nvPr/>
          </p:nvSpPr>
          <p:spPr>
            <a:xfrm>
              <a:off x="2867026" y="27993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4" name="文本框 114"/>
            <p:cNvSpPr txBox="1"/>
            <p:nvPr/>
          </p:nvSpPr>
          <p:spPr>
            <a:xfrm>
              <a:off x="4857750" y="2953463"/>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5" name="文本框 114"/>
            <p:cNvSpPr txBox="1"/>
            <p:nvPr/>
          </p:nvSpPr>
          <p:spPr>
            <a:xfrm>
              <a:off x="3638327" y="3410307"/>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grpSp>
    </p:spTree>
    <p:extLst>
      <p:ext uri="{BB962C8B-B14F-4D97-AF65-F5344CB8AC3E}">
        <p14:creationId xmlns:p14="http://schemas.microsoft.com/office/powerpoint/2010/main" val="27821345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运动事件记录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19445578"/>
              </p:ext>
            </p:extLst>
          </p:nvPr>
        </p:nvGraphicFramePr>
        <p:xfrm>
          <a:off x="611560" y="1124744"/>
          <a:ext cx="8136904" cy="3888433"/>
        </p:xfrm>
        <a:graphic>
          <a:graphicData uri="http://schemas.openxmlformats.org/drawingml/2006/table">
            <a:tbl>
              <a:tblPr firstRow="1" firstCol="1" bandRow="1">
                <a:tableStyleId>{5C22544A-7EE6-4342-B048-85BDC9FD1C3A}</a:tableStyleId>
              </a:tblPr>
              <a:tblGrid>
                <a:gridCol w="2088232"/>
                <a:gridCol w="1512168"/>
                <a:gridCol w="4536504"/>
              </a:tblGrid>
              <a:tr h="753424">
                <a:tc>
                  <a:txBody>
                    <a:bodyPr/>
                    <a:lstStyle/>
                    <a:p>
                      <a:pPr algn="ctr">
                        <a:lnSpc>
                          <a:spcPct val="150000"/>
                        </a:lnSpc>
                        <a:spcAft>
                          <a:spcPts val="0"/>
                        </a:spcAft>
                      </a:pPr>
                      <a:r>
                        <a:rPr lang="zh-CN" sz="2000" kern="100" dirty="0">
                          <a:effectLst/>
                        </a:rPr>
                        <a:t>变量类型</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变量名</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变量的含义</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startFrame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运动事件的开始帧。</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endFrame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运动事件的结束帧。</a:t>
                      </a:r>
                      <a:endParaRPr lang="zh-CN" sz="2000" kern="100">
                        <a:effectLst/>
                        <a:latin typeface="Calibri"/>
                        <a:ea typeface="宋体"/>
                        <a:cs typeface="Times New Roman"/>
                      </a:endParaRPr>
                    </a:p>
                  </a:txBody>
                  <a:tcPr marL="68580" marR="68580" marT="0" marB="0"/>
                </a:tc>
              </a:tr>
              <a:tr h="1613283">
                <a:tc>
                  <a:txBody>
                    <a:bodyPr/>
                    <a:lstStyle/>
                    <a:p>
                      <a:pPr algn="ctr">
                        <a:lnSpc>
                          <a:spcPct val="150000"/>
                        </a:lnSpc>
                        <a:spcAft>
                          <a:spcPts val="0"/>
                        </a:spcAft>
                      </a:pPr>
                      <a:r>
                        <a:rPr lang="en-US" sz="2000" kern="100">
                          <a:effectLst/>
                        </a:rPr>
                        <a:t>List&lt;Rectangle&gt;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err="1">
                          <a:effectLst/>
                        </a:rPr>
                        <a:t>trackList</a:t>
                      </a:r>
                      <a:endParaRPr lang="zh-CN" sz="2000" kern="100" dirty="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dirty="0">
                          <a:effectLst/>
                        </a:rPr>
                        <a:t>一个</a:t>
                      </a:r>
                      <a:r>
                        <a:rPr lang="en-US" sz="2000" kern="100" dirty="0">
                          <a:effectLst/>
                        </a:rPr>
                        <a:t>Rectangle</a:t>
                      </a:r>
                      <a:r>
                        <a:rPr lang="zh-CN" sz="2000" kern="100" dirty="0">
                          <a:effectLst/>
                        </a:rPr>
                        <a:t>类型的</a:t>
                      </a:r>
                      <a:r>
                        <a:rPr lang="en-US" sz="2000" kern="100" dirty="0">
                          <a:effectLst/>
                        </a:rPr>
                        <a:t>List</a:t>
                      </a:r>
                      <a:r>
                        <a:rPr lang="zh-CN" sz="2000" kern="100" dirty="0">
                          <a:effectLst/>
                        </a:rPr>
                        <a:t>列表，保存了整个运动事件每一帧的矩形框以及矩形轮廓左上角的坐标。</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895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0334" y="5715000"/>
            <a:ext cx="6512511" cy="1143000"/>
          </a:xfrm>
        </p:spPr>
        <p:txBody>
          <a:bodyPr/>
          <a:lstStyle/>
          <a:p>
            <a:r>
              <a:rPr lang="zh-CN" altLang="en-US" dirty="0" smtClean="0"/>
              <a:t>视频摘要生成</a:t>
            </a:r>
            <a:endParaRPr lang="zh-CN" altLang="en-US" dirty="0"/>
          </a:p>
        </p:txBody>
      </p:sp>
      <p:pic>
        <p:nvPicPr>
          <p:cNvPr id="4" name="图片 3"/>
          <p:cNvPicPr/>
          <p:nvPr/>
        </p:nvPicPr>
        <p:blipFill>
          <a:blip r:embed="rId2"/>
          <a:stretch>
            <a:fillRect/>
          </a:stretch>
        </p:blipFill>
        <p:spPr>
          <a:xfrm>
            <a:off x="2123728" y="260648"/>
            <a:ext cx="5400600" cy="4797152"/>
          </a:xfrm>
          <a:prstGeom prst="rect">
            <a:avLst/>
          </a:prstGeom>
        </p:spPr>
      </p:pic>
    </p:spTree>
    <p:extLst>
      <p:ext uri="{BB962C8B-B14F-4D97-AF65-F5344CB8AC3E}">
        <p14:creationId xmlns:p14="http://schemas.microsoft.com/office/powerpoint/2010/main" val="2843008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smtClean="0"/>
              <a:t>特征提取关键</a:t>
            </a:r>
            <a:r>
              <a:rPr lang="zh-CN" altLang="en-US" dirty="0" smtClean="0"/>
              <a:t>技术</a:t>
            </a:r>
            <a:endParaRPr lang="zh-CN" altLang="en-US" dirty="0"/>
          </a:p>
        </p:txBody>
      </p:sp>
      <p:sp>
        <p:nvSpPr>
          <p:cNvPr id="8" name="左大括号 7"/>
          <p:cNvSpPr/>
          <p:nvPr/>
        </p:nvSpPr>
        <p:spPr>
          <a:xfrm>
            <a:off x="2995273" y="1732746"/>
            <a:ext cx="396044" cy="19035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491880" y="3388930"/>
            <a:ext cx="2749471" cy="400110"/>
          </a:xfrm>
          <a:prstGeom prst="rect">
            <a:avLst/>
          </a:prstGeom>
          <a:noFill/>
        </p:spPr>
        <p:txBody>
          <a:bodyPr wrap="none" rtlCol="0">
            <a:spAutoFit/>
          </a:bodyPr>
          <a:lstStyle/>
          <a:p>
            <a:r>
              <a:rPr lang="zh-CN" altLang="en-US" sz="2000" dirty="0" smtClean="0"/>
              <a:t>颜色特征：颜色直方图</a:t>
            </a:r>
            <a:endParaRPr lang="zh-CN" altLang="en-US" sz="2000" dirty="0"/>
          </a:p>
        </p:txBody>
      </p:sp>
      <p:sp>
        <p:nvSpPr>
          <p:cNvPr id="10" name="矩形 9"/>
          <p:cNvSpPr/>
          <p:nvPr/>
        </p:nvSpPr>
        <p:spPr>
          <a:xfrm>
            <a:off x="3459262" y="2524834"/>
            <a:ext cx="1256754" cy="400110"/>
          </a:xfrm>
          <a:prstGeom prst="rect">
            <a:avLst/>
          </a:prstGeom>
        </p:spPr>
        <p:txBody>
          <a:bodyPr wrap="none">
            <a:spAutoFit/>
          </a:bodyPr>
          <a:lstStyle/>
          <a:p>
            <a:pPr marL="45720" indent="0">
              <a:buNone/>
            </a:pPr>
            <a:r>
              <a:rPr lang="zh-CN" altLang="en-US" sz="2000" dirty="0" smtClean="0"/>
              <a:t>运动方向</a:t>
            </a:r>
            <a:endParaRPr lang="en-US" altLang="zh-CN" sz="2000" dirty="0"/>
          </a:p>
        </p:txBody>
      </p:sp>
      <p:sp>
        <p:nvSpPr>
          <p:cNvPr id="11" name="矩形 10"/>
          <p:cNvSpPr/>
          <p:nvPr/>
        </p:nvSpPr>
        <p:spPr>
          <a:xfrm>
            <a:off x="3437384" y="2956882"/>
            <a:ext cx="4591000" cy="400110"/>
          </a:xfrm>
          <a:prstGeom prst="rect">
            <a:avLst/>
          </a:prstGeom>
        </p:spPr>
        <p:txBody>
          <a:bodyPr wrap="none">
            <a:spAutoFit/>
          </a:bodyPr>
          <a:lstStyle/>
          <a:p>
            <a:pPr marL="45720" indent="0">
              <a:buNone/>
            </a:pPr>
            <a:r>
              <a:rPr lang="zh-CN" altLang="en-US" sz="2000" dirty="0" smtClean="0"/>
              <a:t>目标类型：行人分类器和车辆分类器等</a:t>
            </a:r>
            <a:endParaRPr lang="en-US" altLang="zh-CN" sz="2000" dirty="0"/>
          </a:p>
        </p:txBody>
      </p:sp>
      <p:sp>
        <p:nvSpPr>
          <p:cNvPr id="12" name="矩形 11"/>
          <p:cNvSpPr/>
          <p:nvPr/>
        </p:nvSpPr>
        <p:spPr>
          <a:xfrm>
            <a:off x="3459262" y="2092786"/>
            <a:ext cx="1256754" cy="400110"/>
          </a:xfrm>
          <a:prstGeom prst="rect">
            <a:avLst/>
          </a:prstGeom>
        </p:spPr>
        <p:txBody>
          <a:bodyPr wrap="none">
            <a:spAutoFit/>
          </a:bodyPr>
          <a:lstStyle/>
          <a:p>
            <a:pPr marL="45720" indent="0">
              <a:buNone/>
            </a:pPr>
            <a:r>
              <a:rPr lang="zh-CN" altLang="en-US" sz="2000" dirty="0" smtClean="0"/>
              <a:t>入侵区域</a:t>
            </a:r>
            <a:endParaRPr lang="en-US" altLang="zh-CN" sz="2000" dirty="0"/>
          </a:p>
        </p:txBody>
      </p:sp>
      <p:sp>
        <p:nvSpPr>
          <p:cNvPr id="15" name="矩形 14"/>
          <p:cNvSpPr/>
          <p:nvPr/>
        </p:nvSpPr>
        <p:spPr>
          <a:xfrm>
            <a:off x="1547664" y="2452826"/>
            <a:ext cx="1461939" cy="461665"/>
          </a:xfrm>
          <a:prstGeom prst="rect">
            <a:avLst/>
          </a:prstGeom>
        </p:spPr>
        <p:txBody>
          <a:bodyPr wrap="none">
            <a:spAutoFit/>
          </a:bodyPr>
          <a:lstStyle/>
          <a:p>
            <a:pPr marL="45720" indent="0">
              <a:buNone/>
            </a:pPr>
            <a:r>
              <a:rPr lang="zh-CN" altLang="en-US" sz="2400" dirty="0" smtClean="0"/>
              <a:t>特征查找</a:t>
            </a:r>
            <a:endParaRPr lang="en-US" altLang="zh-CN" sz="2400" dirty="0"/>
          </a:p>
        </p:txBody>
      </p:sp>
      <p:sp>
        <p:nvSpPr>
          <p:cNvPr id="14" name="矩形 13"/>
          <p:cNvSpPr/>
          <p:nvPr/>
        </p:nvSpPr>
        <p:spPr>
          <a:xfrm>
            <a:off x="3494387" y="1588730"/>
            <a:ext cx="1256754" cy="400110"/>
          </a:xfrm>
          <a:prstGeom prst="rect">
            <a:avLst/>
          </a:prstGeom>
        </p:spPr>
        <p:txBody>
          <a:bodyPr wrap="none">
            <a:spAutoFit/>
          </a:bodyPr>
          <a:lstStyle/>
          <a:p>
            <a:pPr marL="45720" indent="0">
              <a:buNone/>
            </a:pPr>
            <a:r>
              <a:rPr lang="zh-CN" altLang="en-US" sz="2000" dirty="0" smtClean="0"/>
              <a:t>发生时间</a:t>
            </a:r>
            <a:endParaRPr lang="en-US" altLang="zh-CN" sz="2000" dirty="0"/>
          </a:p>
        </p:txBody>
      </p:sp>
    </p:spTree>
    <p:extLst>
      <p:ext uri="{BB962C8B-B14F-4D97-AF65-F5344CB8AC3E}">
        <p14:creationId xmlns:p14="http://schemas.microsoft.com/office/powerpoint/2010/main" val="412558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5993" y="5742384"/>
            <a:ext cx="6512511" cy="1143000"/>
          </a:xfrm>
        </p:spPr>
        <p:txBody>
          <a:bodyPr/>
          <a:lstStyle/>
          <a:p>
            <a:r>
              <a:rPr lang="zh-CN" altLang="en-US" dirty="0" smtClean="0"/>
              <a:t>特征提取技术路线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00" y="7494"/>
            <a:ext cx="20193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04209" y="548680"/>
            <a:ext cx="1015663" cy="4392488"/>
          </a:xfrm>
          <a:prstGeom prst="rect">
            <a:avLst/>
          </a:prstGeom>
          <a:noFill/>
        </p:spPr>
        <p:txBody>
          <a:bodyPr vert="eaVert" wrap="square" rtlCol="0">
            <a:spAutoFit/>
          </a:bodyPr>
          <a:lstStyle/>
          <a:p>
            <a:r>
              <a:rPr lang="zh-CN" altLang="en-US" dirty="0"/>
              <a:t>基于视频摘要的视频信息检索，只需要对视频有意义的部分进行检索操作，将大大缩小视频特征处理的时间。</a:t>
            </a:r>
            <a:endParaRPr lang="en-US" altLang="zh-CN" dirty="0"/>
          </a:p>
        </p:txBody>
      </p:sp>
    </p:spTree>
    <p:extLst>
      <p:ext uri="{BB962C8B-B14F-4D97-AF65-F5344CB8AC3E}">
        <p14:creationId xmlns:p14="http://schemas.microsoft.com/office/powerpoint/2010/main" val="1037395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200" y="5713934"/>
            <a:ext cx="8054281" cy="1143000"/>
          </a:xfrm>
        </p:spPr>
        <p:txBody>
          <a:bodyPr/>
          <a:lstStyle/>
          <a:p>
            <a:r>
              <a:rPr lang="zh-CN" altLang="en-US" dirty="0" smtClean="0"/>
              <a:t>对象类型检索</a:t>
            </a:r>
            <a:endParaRPr lang="zh-CN" altLang="en-US" dirty="0"/>
          </a:p>
        </p:txBody>
      </p:sp>
      <p:sp>
        <p:nvSpPr>
          <p:cNvPr id="4" name="矩形 3"/>
          <p:cNvSpPr/>
          <p:nvPr/>
        </p:nvSpPr>
        <p:spPr>
          <a:xfrm>
            <a:off x="971600" y="692696"/>
            <a:ext cx="2977097" cy="369332"/>
          </a:xfrm>
          <a:prstGeom prst="rect">
            <a:avLst/>
          </a:prstGeom>
        </p:spPr>
        <p:txBody>
          <a:bodyPr wrap="none">
            <a:spAutoFit/>
          </a:bodyPr>
          <a:lstStyle/>
          <a:p>
            <a:r>
              <a:rPr lang="zh-CN" altLang="zh-CN" dirty="0"/>
              <a:t>基于</a:t>
            </a:r>
            <a:r>
              <a:rPr lang="en-US" altLang="zh-CN" dirty="0" err="1"/>
              <a:t>Haar</a:t>
            </a:r>
            <a:r>
              <a:rPr lang="zh-CN" altLang="zh-CN" dirty="0"/>
              <a:t>特征的级联分类器</a:t>
            </a:r>
            <a:endParaRPr lang="zh-CN" altLang="en-US" dirty="0"/>
          </a:p>
        </p:txBody>
      </p:sp>
      <p:grpSp>
        <p:nvGrpSpPr>
          <p:cNvPr id="5" name="画布 186"/>
          <p:cNvGrpSpPr/>
          <p:nvPr/>
        </p:nvGrpSpPr>
        <p:grpSpPr>
          <a:xfrm>
            <a:off x="1028642" y="1088609"/>
            <a:ext cx="7503797" cy="4644647"/>
            <a:chOff x="0" y="0"/>
            <a:chExt cx="5486400" cy="3620135"/>
          </a:xfrm>
        </p:grpSpPr>
        <p:sp>
          <p:nvSpPr>
            <p:cNvPr id="6" name="矩形 5"/>
            <p:cNvSpPr/>
            <p:nvPr/>
          </p:nvSpPr>
          <p:spPr>
            <a:xfrm>
              <a:off x="0" y="0"/>
              <a:ext cx="5486400" cy="3620135"/>
            </a:xfrm>
            <a:prstGeom prst="rect">
              <a:avLst/>
            </a:prstGeom>
          </p:spPr>
        </p:sp>
        <p:pic>
          <p:nvPicPr>
            <p:cNvPr id="7" name="图片 6"/>
            <p:cNvPicPr>
              <a:picLocks noChangeAspect="1"/>
            </p:cNvPicPr>
            <p:nvPr/>
          </p:nvPicPr>
          <p:blipFill>
            <a:blip r:embed="rId2"/>
            <a:stretch>
              <a:fillRect/>
            </a:stretch>
          </p:blipFill>
          <p:spPr>
            <a:xfrm>
              <a:off x="1799022" y="0"/>
              <a:ext cx="266928" cy="800782"/>
            </a:xfrm>
            <a:prstGeom prst="rect">
              <a:avLst/>
            </a:prstGeom>
          </p:spPr>
        </p:pic>
        <p:pic>
          <p:nvPicPr>
            <p:cNvPr id="8" name="图片 7"/>
            <p:cNvPicPr>
              <a:picLocks noChangeAspect="1"/>
            </p:cNvPicPr>
            <p:nvPr/>
          </p:nvPicPr>
          <p:blipFill>
            <a:blip r:embed="rId3"/>
            <a:stretch>
              <a:fillRect/>
            </a:stretch>
          </p:blipFill>
          <p:spPr>
            <a:xfrm>
              <a:off x="2065950" y="0"/>
              <a:ext cx="296250" cy="800782"/>
            </a:xfrm>
            <a:prstGeom prst="rect">
              <a:avLst/>
            </a:prstGeom>
          </p:spPr>
        </p:pic>
        <p:pic>
          <p:nvPicPr>
            <p:cNvPr id="9" name="图片 8"/>
            <p:cNvPicPr>
              <a:picLocks noChangeAspect="1"/>
            </p:cNvPicPr>
            <p:nvPr/>
          </p:nvPicPr>
          <p:blipFill>
            <a:blip r:embed="rId4"/>
            <a:stretch>
              <a:fillRect/>
            </a:stretch>
          </p:blipFill>
          <p:spPr>
            <a:xfrm>
              <a:off x="2362200" y="6028"/>
              <a:ext cx="258150" cy="794754"/>
            </a:xfrm>
            <a:prstGeom prst="rect">
              <a:avLst/>
            </a:prstGeom>
          </p:spPr>
        </p:pic>
        <p:pic>
          <p:nvPicPr>
            <p:cNvPr id="10" name="图片 9"/>
            <p:cNvPicPr>
              <a:picLocks noChangeAspect="1"/>
            </p:cNvPicPr>
            <p:nvPr/>
          </p:nvPicPr>
          <p:blipFill>
            <a:blip r:embed="rId5"/>
            <a:stretch>
              <a:fillRect/>
            </a:stretch>
          </p:blipFill>
          <p:spPr>
            <a:xfrm>
              <a:off x="2620350" y="0"/>
              <a:ext cx="306003" cy="800782"/>
            </a:xfrm>
            <a:prstGeom prst="rect">
              <a:avLst/>
            </a:prstGeom>
          </p:spPr>
        </p:pic>
        <p:pic>
          <p:nvPicPr>
            <p:cNvPr id="11" name="图片 10"/>
            <p:cNvPicPr>
              <a:picLocks noChangeAspect="1"/>
            </p:cNvPicPr>
            <p:nvPr/>
          </p:nvPicPr>
          <p:blipFill>
            <a:blip r:embed="rId6"/>
            <a:stretch>
              <a:fillRect/>
            </a:stretch>
          </p:blipFill>
          <p:spPr>
            <a:xfrm>
              <a:off x="2926353" y="0"/>
              <a:ext cx="270280" cy="800782"/>
            </a:xfrm>
            <a:prstGeom prst="rect">
              <a:avLst/>
            </a:prstGeom>
          </p:spPr>
        </p:pic>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6633" y="0"/>
              <a:ext cx="298779" cy="800782"/>
            </a:xfrm>
            <a:prstGeom prst="rect">
              <a:avLst/>
            </a:prstGeom>
          </p:spPr>
        </p:pic>
        <p:pic>
          <p:nvPicPr>
            <p:cNvPr id="13" name="图片 12"/>
            <p:cNvPicPr>
              <a:picLocks noChangeAspect="1"/>
            </p:cNvPicPr>
            <p:nvPr/>
          </p:nvPicPr>
          <p:blipFill>
            <a:blip r:embed="rId8"/>
            <a:stretch>
              <a:fillRect/>
            </a:stretch>
          </p:blipFill>
          <p:spPr>
            <a:xfrm>
              <a:off x="3495412" y="0"/>
              <a:ext cx="267675" cy="800782"/>
            </a:xfrm>
            <a:prstGeom prst="rect">
              <a:avLst/>
            </a:prstGeom>
          </p:spPr>
        </p:pic>
        <p:sp>
          <p:nvSpPr>
            <p:cNvPr id="14" name="文本框 185"/>
            <p:cNvSpPr txBox="1"/>
            <p:nvPr/>
          </p:nvSpPr>
          <p:spPr>
            <a:xfrm>
              <a:off x="2189548" y="800782"/>
              <a:ext cx="1182302"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smtClean="0">
                  <a:effectLst/>
                  <a:latin typeface="宋体"/>
                  <a:cs typeface="Times New Roman"/>
                </a:rPr>
                <a:t> </a:t>
              </a:r>
              <a:r>
                <a:rPr lang="zh-CN" sz="1600" dirty="0">
                  <a:effectLst/>
                  <a:latin typeface="宋体"/>
                  <a:cs typeface="Times New Roman"/>
                </a:rPr>
                <a:t>行人样本</a:t>
              </a:r>
              <a:endParaRPr lang="zh-CN" sz="1600" dirty="0">
                <a:effectLst/>
                <a:latin typeface="宋体"/>
                <a:cs typeface="宋体"/>
              </a:endParaRPr>
            </a:p>
          </p:txBody>
        </p:sp>
        <p:pic>
          <p:nvPicPr>
            <p:cNvPr id="15" name="图片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1104947"/>
              <a:ext cx="2106469" cy="2162128"/>
            </a:xfrm>
            <a:prstGeom prst="rect">
              <a:avLst/>
            </a:prstGeom>
          </p:spPr>
        </p:pic>
        <p:pic>
          <p:nvPicPr>
            <p:cNvPr id="16" name="图片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06469" y="1104948"/>
              <a:ext cx="1436831" cy="2162128"/>
            </a:xfrm>
            <a:prstGeom prst="rect">
              <a:avLst/>
            </a:prstGeom>
          </p:spPr>
        </p:pic>
        <p:pic>
          <p:nvPicPr>
            <p:cNvPr id="17" name="图片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1812" y="1104947"/>
              <a:ext cx="1944155" cy="2162128"/>
            </a:xfrm>
            <a:prstGeom prst="rect">
              <a:avLst/>
            </a:prstGeom>
          </p:spPr>
        </p:pic>
        <p:sp>
          <p:nvSpPr>
            <p:cNvPr id="18" name="文本框 185"/>
            <p:cNvSpPr txBox="1"/>
            <p:nvPr/>
          </p:nvSpPr>
          <p:spPr>
            <a:xfrm>
              <a:off x="2171262" y="3305046"/>
              <a:ext cx="1181735"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dirty="0" smtClean="0">
                  <a:effectLst/>
                  <a:latin typeface="宋体"/>
                  <a:cs typeface="Times New Roman"/>
                </a:rPr>
                <a:t> </a:t>
              </a:r>
              <a:r>
                <a:rPr lang="zh-CN" sz="1600" dirty="0">
                  <a:effectLst/>
                  <a:latin typeface="宋体"/>
                  <a:cs typeface="Times New Roman"/>
                </a:rPr>
                <a:t>车辆样本</a:t>
              </a:r>
              <a:endParaRPr lang="zh-CN" sz="1600" dirty="0">
                <a:effectLst/>
                <a:latin typeface="宋体"/>
                <a:cs typeface="宋体"/>
              </a:endParaRPr>
            </a:p>
          </p:txBody>
        </p:sp>
      </p:grpSp>
    </p:spTree>
    <p:extLst>
      <p:ext uri="{BB962C8B-B14F-4D97-AF65-F5344CB8AC3E}">
        <p14:creationId xmlns:p14="http://schemas.microsoft.com/office/powerpoint/2010/main" val="1092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对象类型检索</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28502761"/>
              </p:ext>
            </p:extLst>
          </p:nvPr>
        </p:nvGraphicFramePr>
        <p:xfrm>
          <a:off x="755576" y="188641"/>
          <a:ext cx="6264696" cy="2520279"/>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16619">
                <a:tc>
                  <a:txBody>
                    <a:bodyPr/>
                    <a:lstStyle/>
                    <a:p>
                      <a:pPr algn="ctr">
                        <a:lnSpc>
                          <a:spcPct val="150000"/>
                        </a:lnSpc>
                        <a:spcAft>
                          <a:spcPts val="0"/>
                        </a:spcAft>
                      </a:pPr>
                      <a:r>
                        <a:rPr lang="zh-CN" sz="1050" kern="100" dirty="0">
                          <a:effectLst/>
                        </a:rPr>
                        <a:t>视频序号</a:t>
                      </a:r>
                      <a:endParaRPr lang="zh-CN" sz="105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人物数量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dirty="0">
                          <a:effectLst/>
                        </a:rPr>
                        <a:t>检测数量</a:t>
                      </a:r>
                      <a:endParaRPr lang="zh-CN" sz="105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准确率</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64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48</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75.0%</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73.9%</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77.1%</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79.5%</a:t>
                      </a:r>
                      <a:endParaRPr lang="zh-CN" sz="105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050" kern="100">
                          <a:effectLst/>
                        </a:rPr>
                        <a:t>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41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83.7%</a:t>
                      </a:r>
                      <a:endParaRPr lang="zh-CN" sz="1050" kern="100" dirty="0">
                        <a:effectLst/>
                        <a:latin typeface="Calibri"/>
                        <a:ea typeface="宋体"/>
                        <a:cs typeface="Times New Roman"/>
                      </a:endParaRPr>
                    </a:p>
                  </a:txBody>
                  <a:tcPr marL="68580" marR="68580" marT="0" marB="0"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91016526"/>
              </p:ext>
            </p:extLst>
          </p:nvPr>
        </p:nvGraphicFramePr>
        <p:xfrm>
          <a:off x="755576" y="3212976"/>
          <a:ext cx="6264696" cy="2448270"/>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04715">
                <a:tc>
                  <a:txBody>
                    <a:bodyPr/>
                    <a:lstStyle/>
                    <a:p>
                      <a:pPr algn="ctr">
                        <a:lnSpc>
                          <a:spcPct val="150000"/>
                        </a:lnSpc>
                        <a:spcAft>
                          <a:spcPts val="0"/>
                        </a:spcAft>
                      </a:pPr>
                      <a:r>
                        <a:rPr lang="zh-CN" sz="1050" kern="100">
                          <a:effectLst/>
                        </a:rPr>
                        <a:t>视频序号</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车辆数量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检测数量</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050" kern="100">
                          <a:effectLst/>
                        </a:rPr>
                        <a:t>准确率</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17</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15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88.2%</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20</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95.2%</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3</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32</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30</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93.8%</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24</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96.0%</a:t>
                      </a:r>
                      <a:endParaRPr lang="zh-CN" sz="105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050" kern="100">
                          <a:effectLst/>
                        </a:rPr>
                        <a:t>5</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31</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a:effectLst/>
                        </a:rPr>
                        <a:t>29</a:t>
                      </a:r>
                      <a:endParaRPr lang="zh-CN" sz="105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050" kern="100" dirty="0">
                          <a:effectLst/>
                        </a:rPr>
                        <a:t>93.5%</a:t>
                      </a:r>
                      <a:endParaRPr lang="zh-CN" sz="1050" kern="100" dirty="0">
                        <a:effectLst/>
                        <a:latin typeface="Calibri"/>
                        <a:ea typeface="宋体"/>
                        <a:cs typeface="Times New Roman"/>
                      </a:endParaRPr>
                    </a:p>
                  </a:txBody>
                  <a:tcPr marL="68580" marR="68580" marT="0" marB="0" anchor="ctr"/>
                </a:tc>
              </a:tr>
            </a:tbl>
          </a:graphicData>
        </a:graphic>
      </p:graphicFrame>
      <p:sp>
        <p:nvSpPr>
          <p:cNvPr id="6" name="TextBox 5"/>
          <p:cNvSpPr txBox="1"/>
          <p:nvPr/>
        </p:nvSpPr>
        <p:spPr>
          <a:xfrm>
            <a:off x="7092280" y="1268760"/>
            <a:ext cx="1800200" cy="646331"/>
          </a:xfrm>
          <a:prstGeom prst="rect">
            <a:avLst/>
          </a:prstGeom>
          <a:noFill/>
        </p:spPr>
        <p:txBody>
          <a:bodyPr wrap="square" rtlCol="0">
            <a:spAutoFit/>
          </a:bodyPr>
          <a:lstStyle/>
          <a:p>
            <a:r>
              <a:rPr lang="zh-CN" altLang="en-US" dirty="0" smtClean="0"/>
              <a:t>人物分类器平均准确率为</a:t>
            </a:r>
            <a:r>
              <a:rPr lang="en-US" altLang="zh-CN" dirty="0" smtClean="0"/>
              <a:t>78.1%</a:t>
            </a:r>
            <a:endParaRPr lang="zh-CN" altLang="en-US" dirty="0"/>
          </a:p>
        </p:txBody>
      </p:sp>
      <p:sp>
        <p:nvSpPr>
          <p:cNvPr id="7" name="TextBox 6"/>
          <p:cNvSpPr txBox="1"/>
          <p:nvPr/>
        </p:nvSpPr>
        <p:spPr>
          <a:xfrm>
            <a:off x="7248855" y="4293096"/>
            <a:ext cx="1800200" cy="646331"/>
          </a:xfrm>
          <a:prstGeom prst="rect">
            <a:avLst/>
          </a:prstGeom>
          <a:noFill/>
        </p:spPr>
        <p:txBody>
          <a:bodyPr wrap="square" rtlCol="0">
            <a:spAutoFit/>
          </a:bodyPr>
          <a:lstStyle/>
          <a:p>
            <a:r>
              <a:rPr lang="zh-CN" altLang="en-US" dirty="0" smtClean="0"/>
              <a:t>车辆分类器平均准确率为</a:t>
            </a:r>
            <a:r>
              <a:rPr lang="en-US" altLang="zh-CN" dirty="0" smtClean="0"/>
              <a:t>93.7%</a:t>
            </a:r>
            <a:endParaRPr lang="zh-CN" altLang="en-US" dirty="0"/>
          </a:p>
        </p:txBody>
      </p:sp>
    </p:spTree>
    <p:extLst>
      <p:ext uri="{BB962C8B-B14F-4D97-AF65-F5344CB8AC3E}">
        <p14:creationId xmlns:p14="http://schemas.microsoft.com/office/powerpoint/2010/main" val="2322880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5715000"/>
            <a:ext cx="8172401" cy="1143000"/>
          </a:xfrm>
        </p:spPr>
        <p:txBody>
          <a:bodyPr/>
          <a:lstStyle/>
          <a:p>
            <a:r>
              <a:rPr lang="zh-CN" altLang="en-US" dirty="0" smtClean="0"/>
              <a:t>基于</a:t>
            </a:r>
            <a:r>
              <a:rPr lang="en-US" altLang="zh-CN" dirty="0" smtClean="0"/>
              <a:t>RGB</a:t>
            </a:r>
            <a:r>
              <a:rPr lang="zh-CN" altLang="en-US" dirty="0" smtClean="0"/>
              <a:t>颜色色差的特征检索</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395536" y="2924944"/>
                <a:ext cx="8496944" cy="105028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600" i="1"/>
                        <m:t>𝐷</m:t>
                      </m:r>
                      <m:d>
                        <m:dPr>
                          <m:ctrlPr>
                            <a:rPr lang="zh-CN" altLang="zh-CN" sz="1600" i="1"/>
                          </m:ctrlPr>
                        </m:dPr>
                        <m:e>
                          <m:sSub>
                            <m:sSubPr>
                              <m:ctrlPr>
                                <a:rPr lang="zh-CN" altLang="zh-CN" sz="1600" i="1"/>
                              </m:ctrlPr>
                            </m:sSubPr>
                            <m:e>
                              <m:r>
                                <a:rPr lang="en-US" altLang="zh-CN" sz="1600" i="1"/>
                                <m:t>𝐼</m:t>
                              </m:r>
                            </m:e>
                            <m:sub>
                              <m:r>
                                <a:rPr lang="en-US" altLang="zh-CN" sz="1600" i="1"/>
                                <m:t>1</m:t>
                              </m:r>
                            </m:sub>
                          </m:sSub>
                          <m:r>
                            <a:rPr lang="en-US" altLang="zh-CN" sz="1600" i="1"/>
                            <m:t>,</m:t>
                          </m:r>
                          <m:sSub>
                            <m:sSubPr>
                              <m:ctrlPr>
                                <a:rPr lang="zh-CN" altLang="zh-CN" sz="1600" i="1"/>
                              </m:ctrlPr>
                            </m:sSubPr>
                            <m:e>
                              <m:r>
                                <a:rPr lang="en-US" altLang="zh-CN" sz="1600" i="1"/>
                                <m:t>𝐼</m:t>
                              </m:r>
                            </m:e>
                            <m:sub>
                              <m:r>
                                <a:rPr lang="en-US" altLang="zh-CN" sz="1600" i="1"/>
                                <m:t>2</m:t>
                              </m:r>
                            </m:sub>
                          </m:sSub>
                        </m:e>
                      </m:d>
                      <m:r>
                        <a:rPr lang="en-US" altLang="zh-CN" sz="1600" i="1"/>
                        <m:t>=</m:t>
                      </m:r>
                      <m:rad>
                        <m:radPr>
                          <m:degHide m:val="on"/>
                          <m:ctrlPr>
                            <a:rPr lang="zh-CN" altLang="zh-CN" sz="1600" i="1"/>
                          </m:ctrlPr>
                        </m:radPr>
                        <m:deg/>
                        <m:e>
                          <m:f>
                            <m:fPr>
                              <m:ctrlPr>
                                <a:rPr lang="zh-CN" altLang="zh-CN" sz="1600" i="1"/>
                              </m:ctrlPr>
                            </m:fPr>
                            <m:num>
                              <m:sSubSup>
                                <m:sSubSupPr>
                                  <m:ctrlPr>
                                    <a:rPr lang="zh-CN" altLang="zh-CN" sz="1600" i="1"/>
                                  </m:ctrlPr>
                                </m:sSubSupPr>
                                <m:e>
                                  <m:r>
                                    <a:rPr lang="en-US" altLang="zh-CN" sz="1600" i="1"/>
                                    <m:t>𝑆</m:t>
                                  </m:r>
                                </m:e>
                                <m:sub>
                                  <m:r>
                                    <a:rPr lang="en-US" altLang="zh-CN" sz="1600" i="1"/>
                                    <m:t>𝑟</m:t>
                                  </m:r>
                                </m:sub>
                                <m:sup>
                                  <m:r>
                                    <a:rPr lang="en-US" altLang="zh-CN" sz="1600" i="1"/>
                                    <m:t>2</m:t>
                                  </m:r>
                                </m:sup>
                              </m:sSubSup>
                              <m:r>
                                <a:rPr lang="en-US" altLang="zh-CN" sz="1600" i="1"/>
                                <m:t>∗</m:t>
                              </m:r>
                              <m:sSub>
                                <m:sSubPr>
                                  <m:ctrlPr>
                                    <a:rPr lang="zh-CN" altLang="zh-CN" sz="1600" i="1"/>
                                  </m:ctrlPr>
                                </m:sSubPr>
                                <m:e>
                                  <m:r>
                                    <a:rPr lang="en-US" altLang="zh-CN" sz="1600" i="1"/>
                                    <m:t>𝑤</m:t>
                                  </m:r>
                                </m:e>
                                <m:sub>
                                  <m:r>
                                    <a:rPr lang="en-US" altLang="zh-CN" sz="1600" i="1"/>
                                    <m:t>𝑟</m:t>
                                  </m:r>
                                </m:sub>
                              </m:sSub>
                              <m:r>
                                <a:rPr lang="en-US" altLang="zh-CN" sz="1600" i="1"/>
                                <m:t>∗</m:t>
                              </m:r>
                              <m:sSup>
                                <m:sSupPr>
                                  <m:ctrlPr>
                                    <a:rPr lang="zh-CN" altLang="zh-CN" sz="1600" i="1"/>
                                  </m:ctrlPr>
                                </m:sSupPr>
                                <m:e>
                                  <m:d>
                                    <m:dPr>
                                      <m:ctrlPr>
                                        <a:rPr lang="zh-CN" altLang="zh-CN" sz="1600" i="1"/>
                                      </m:ctrlPr>
                                    </m:dPr>
                                    <m:e>
                                      <m:sSub>
                                        <m:sSubPr>
                                          <m:ctrlPr>
                                            <a:rPr lang="zh-CN" altLang="zh-CN" sz="1600" i="1"/>
                                          </m:ctrlPr>
                                        </m:sSubPr>
                                        <m:e>
                                          <m:r>
                                            <a:rPr lang="en-US" altLang="zh-CN" sz="1600" i="1"/>
                                            <m:t>𝑟</m:t>
                                          </m:r>
                                        </m:e>
                                        <m:sub>
                                          <m:r>
                                            <a:rPr lang="en-US" altLang="zh-CN" sz="1600" i="1"/>
                                            <m:t>1</m:t>
                                          </m:r>
                                        </m:sub>
                                      </m:sSub>
                                      <m:r>
                                        <a:rPr lang="en-US" altLang="zh-CN" sz="1600" i="1"/>
                                        <m:t>−</m:t>
                                      </m:r>
                                      <m:sSub>
                                        <m:sSubPr>
                                          <m:ctrlPr>
                                            <a:rPr lang="zh-CN" altLang="zh-CN" sz="1600" i="1"/>
                                          </m:ctrlPr>
                                        </m:sSubPr>
                                        <m:e>
                                          <m:r>
                                            <a:rPr lang="en-US" altLang="zh-CN" sz="1600" i="1"/>
                                            <m:t>𝑟</m:t>
                                          </m:r>
                                        </m:e>
                                        <m:sub>
                                          <m:r>
                                            <a:rPr lang="en-US" altLang="zh-CN" sz="1600" i="1"/>
                                            <m:t>2</m:t>
                                          </m:r>
                                        </m:sub>
                                      </m:sSub>
                                    </m:e>
                                  </m:d>
                                </m:e>
                                <m:sup>
                                  <m:r>
                                    <a:rPr lang="en-US" altLang="zh-CN" sz="1600" i="1"/>
                                    <m:t>2</m:t>
                                  </m:r>
                                </m:sup>
                              </m:sSup>
                              <m:r>
                                <a:rPr lang="en-US" altLang="zh-CN" sz="1600" i="1"/>
                                <m:t>+</m:t>
                              </m:r>
                              <m:sSubSup>
                                <m:sSubSupPr>
                                  <m:ctrlPr>
                                    <a:rPr lang="zh-CN" altLang="zh-CN" sz="1600" i="1"/>
                                  </m:ctrlPr>
                                </m:sSubSupPr>
                                <m:e>
                                  <m:r>
                                    <a:rPr lang="en-US" altLang="zh-CN" sz="1600" i="1"/>
                                    <m:t>𝑆</m:t>
                                  </m:r>
                                </m:e>
                                <m:sub>
                                  <m:r>
                                    <a:rPr lang="en-US" altLang="zh-CN" sz="1600" i="1"/>
                                    <m:t>𝑔</m:t>
                                  </m:r>
                                </m:sub>
                                <m:sup>
                                  <m:r>
                                    <a:rPr lang="en-US" altLang="zh-CN" sz="1600" i="1"/>
                                    <m:t>2</m:t>
                                  </m:r>
                                </m:sup>
                              </m:sSubSup>
                              <m:r>
                                <a:rPr lang="en-US" altLang="zh-CN" sz="1600" i="1"/>
                                <m:t>∗</m:t>
                              </m:r>
                              <m:sSub>
                                <m:sSubPr>
                                  <m:ctrlPr>
                                    <a:rPr lang="zh-CN" altLang="zh-CN" sz="1600" i="1"/>
                                  </m:ctrlPr>
                                </m:sSubPr>
                                <m:e>
                                  <m:r>
                                    <a:rPr lang="en-US" altLang="zh-CN" sz="1600" i="1"/>
                                    <m:t>𝑤</m:t>
                                  </m:r>
                                </m:e>
                                <m:sub>
                                  <m:r>
                                    <a:rPr lang="en-US" altLang="zh-CN" sz="1600" i="1"/>
                                    <m:t>𝑔</m:t>
                                  </m:r>
                                </m:sub>
                              </m:sSub>
                              <m:r>
                                <a:rPr lang="en-US" altLang="zh-CN" sz="1600" i="1"/>
                                <m:t>∗</m:t>
                              </m:r>
                              <m:sSup>
                                <m:sSupPr>
                                  <m:ctrlPr>
                                    <a:rPr lang="zh-CN" altLang="zh-CN" sz="1600" i="1"/>
                                  </m:ctrlPr>
                                </m:sSupPr>
                                <m:e>
                                  <m:d>
                                    <m:dPr>
                                      <m:ctrlPr>
                                        <a:rPr lang="zh-CN" altLang="zh-CN" sz="1600" i="1"/>
                                      </m:ctrlPr>
                                    </m:dPr>
                                    <m:e>
                                      <m:sSub>
                                        <m:sSubPr>
                                          <m:ctrlPr>
                                            <a:rPr lang="zh-CN" altLang="zh-CN" sz="1600" i="1"/>
                                          </m:ctrlPr>
                                        </m:sSubPr>
                                        <m:e>
                                          <m:r>
                                            <a:rPr lang="en-US" altLang="zh-CN" sz="1600" i="1"/>
                                            <m:t>𝑔</m:t>
                                          </m:r>
                                        </m:e>
                                        <m:sub>
                                          <m:r>
                                            <a:rPr lang="en-US" altLang="zh-CN" sz="1600" i="1"/>
                                            <m:t>1</m:t>
                                          </m:r>
                                        </m:sub>
                                      </m:sSub>
                                      <m:r>
                                        <a:rPr lang="en-US" altLang="zh-CN" sz="1600" i="1"/>
                                        <m:t>−</m:t>
                                      </m:r>
                                      <m:sSub>
                                        <m:sSubPr>
                                          <m:ctrlPr>
                                            <a:rPr lang="zh-CN" altLang="zh-CN" sz="1600" i="1"/>
                                          </m:ctrlPr>
                                        </m:sSubPr>
                                        <m:e>
                                          <m:r>
                                            <a:rPr lang="en-US" altLang="zh-CN" sz="1600" i="1"/>
                                            <m:t>𝑔</m:t>
                                          </m:r>
                                        </m:e>
                                        <m:sub>
                                          <m:r>
                                            <a:rPr lang="en-US" altLang="zh-CN" sz="1600" i="1"/>
                                            <m:t>2</m:t>
                                          </m:r>
                                        </m:sub>
                                      </m:sSub>
                                    </m:e>
                                  </m:d>
                                </m:e>
                                <m:sup>
                                  <m:r>
                                    <a:rPr lang="en-US" altLang="zh-CN" sz="1600" i="1"/>
                                    <m:t>2</m:t>
                                  </m:r>
                                </m:sup>
                              </m:sSup>
                              <m:r>
                                <a:rPr lang="en-US" altLang="zh-CN" sz="1600" i="1"/>
                                <m:t>+</m:t>
                              </m:r>
                              <m:sSubSup>
                                <m:sSubSupPr>
                                  <m:ctrlPr>
                                    <a:rPr lang="zh-CN" altLang="zh-CN" sz="1600" i="1"/>
                                  </m:ctrlPr>
                                </m:sSubSupPr>
                                <m:e>
                                  <m:r>
                                    <a:rPr lang="en-US" altLang="zh-CN" sz="1600" i="1"/>
                                    <m:t>𝑆</m:t>
                                  </m:r>
                                </m:e>
                                <m:sub>
                                  <m:r>
                                    <a:rPr lang="en-US" altLang="zh-CN" sz="1600" i="1"/>
                                    <m:t>𝑏</m:t>
                                  </m:r>
                                </m:sub>
                                <m:sup>
                                  <m:r>
                                    <a:rPr lang="en-US" altLang="zh-CN" sz="1600" i="1"/>
                                    <m:t>2</m:t>
                                  </m:r>
                                </m:sup>
                              </m:sSubSup>
                              <m:r>
                                <a:rPr lang="en-US" altLang="zh-CN" sz="1600" i="1"/>
                                <m:t>∗</m:t>
                              </m:r>
                              <m:sSub>
                                <m:sSubPr>
                                  <m:ctrlPr>
                                    <a:rPr lang="zh-CN" altLang="zh-CN" sz="1600" i="1"/>
                                  </m:ctrlPr>
                                </m:sSubPr>
                                <m:e>
                                  <m:r>
                                    <a:rPr lang="en-US" altLang="zh-CN" sz="1600" i="1"/>
                                    <m:t>𝑤</m:t>
                                  </m:r>
                                </m:e>
                                <m:sub>
                                  <m:r>
                                    <a:rPr lang="en-US" altLang="zh-CN" sz="1600" i="1"/>
                                    <m:t>𝑏</m:t>
                                  </m:r>
                                </m:sub>
                              </m:sSub>
                              <m:r>
                                <a:rPr lang="en-US" altLang="zh-CN" sz="1600" i="1"/>
                                <m:t>∗</m:t>
                              </m:r>
                              <m:sSup>
                                <m:sSupPr>
                                  <m:ctrlPr>
                                    <a:rPr lang="zh-CN" altLang="zh-CN" sz="1600" i="1"/>
                                  </m:ctrlPr>
                                </m:sSupPr>
                                <m:e>
                                  <m:d>
                                    <m:dPr>
                                      <m:ctrlPr>
                                        <a:rPr lang="zh-CN" altLang="zh-CN" sz="1600" i="1"/>
                                      </m:ctrlPr>
                                    </m:dPr>
                                    <m:e>
                                      <m:sSub>
                                        <m:sSubPr>
                                          <m:ctrlPr>
                                            <a:rPr lang="zh-CN" altLang="zh-CN" sz="1600" i="1"/>
                                          </m:ctrlPr>
                                        </m:sSubPr>
                                        <m:e>
                                          <m:r>
                                            <a:rPr lang="en-US" altLang="zh-CN" sz="1600" i="1"/>
                                            <m:t>𝑏</m:t>
                                          </m:r>
                                        </m:e>
                                        <m:sub>
                                          <m:r>
                                            <a:rPr lang="en-US" altLang="zh-CN" sz="1600" i="1"/>
                                            <m:t>1</m:t>
                                          </m:r>
                                        </m:sub>
                                      </m:sSub>
                                      <m:r>
                                        <a:rPr lang="en-US" altLang="zh-CN" sz="1600" i="1"/>
                                        <m:t>−</m:t>
                                      </m:r>
                                      <m:sSub>
                                        <m:sSubPr>
                                          <m:ctrlPr>
                                            <a:rPr lang="zh-CN" altLang="zh-CN" sz="1600" i="1"/>
                                          </m:ctrlPr>
                                        </m:sSubPr>
                                        <m:e>
                                          <m:r>
                                            <a:rPr lang="en-US" altLang="zh-CN" sz="1600" i="1"/>
                                            <m:t>𝑏</m:t>
                                          </m:r>
                                        </m:e>
                                        <m:sub>
                                          <m:r>
                                            <a:rPr lang="en-US" altLang="zh-CN" sz="1600" i="1"/>
                                            <m:t>2</m:t>
                                          </m:r>
                                        </m:sub>
                                      </m:sSub>
                                    </m:e>
                                  </m:d>
                                </m:e>
                                <m:sup>
                                  <m:r>
                                    <a:rPr lang="en-US" altLang="zh-CN" sz="1600" i="1"/>
                                    <m:t>2</m:t>
                                  </m:r>
                                </m:sup>
                              </m:sSup>
                            </m:num>
                            <m:den>
                              <m:d>
                                <m:dPr>
                                  <m:ctrlPr>
                                    <a:rPr lang="zh-CN" altLang="zh-CN" sz="1600" i="1"/>
                                  </m:ctrlPr>
                                </m:dPr>
                                <m:e>
                                  <m:sSub>
                                    <m:sSubPr>
                                      <m:ctrlPr>
                                        <a:rPr lang="zh-CN" altLang="zh-CN" sz="1600" i="1"/>
                                      </m:ctrlPr>
                                    </m:sSubPr>
                                    <m:e>
                                      <m:r>
                                        <a:rPr lang="en-US" altLang="zh-CN" sz="1600" i="1"/>
                                        <m:t>𝑤</m:t>
                                      </m:r>
                                    </m:e>
                                    <m:sub>
                                      <m:r>
                                        <a:rPr lang="en-US" altLang="zh-CN" sz="1600" i="1"/>
                                        <m:t>𝑟</m:t>
                                      </m:r>
                                    </m:sub>
                                  </m:sSub>
                                  <m:r>
                                    <a:rPr lang="en-US" altLang="zh-CN" sz="1600" i="1"/>
                                    <m:t>+</m:t>
                                  </m:r>
                                  <m:sSub>
                                    <m:sSubPr>
                                      <m:ctrlPr>
                                        <a:rPr lang="zh-CN" altLang="zh-CN" sz="1600" i="1"/>
                                      </m:ctrlPr>
                                    </m:sSubPr>
                                    <m:e>
                                      <m:r>
                                        <a:rPr lang="en-US" altLang="zh-CN" sz="1600" i="1"/>
                                        <m:t>𝑤</m:t>
                                      </m:r>
                                    </m:e>
                                    <m:sub>
                                      <m:r>
                                        <a:rPr lang="en-US" altLang="zh-CN" sz="1600" i="1"/>
                                        <m:t>𝑔</m:t>
                                      </m:r>
                                    </m:sub>
                                  </m:sSub>
                                  <m:r>
                                    <a:rPr lang="en-US" altLang="zh-CN" sz="1600" i="1"/>
                                    <m:t>+</m:t>
                                  </m:r>
                                  <m:sSub>
                                    <m:sSubPr>
                                      <m:ctrlPr>
                                        <a:rPr lang="zh-CN" altLang="zh-CN" sz="1600" i="1"/>
                                      </m:ctrlPr>
                                    </m:sSubPr>
                                    <m:e>
                                      <m:r>
                                        <a:rPr lang="en-US" altLang="zh-CN" sz="1600" i="1"/>
                                        <m:t>𝑤</m:t>
                                      </m:r>
                                    </m:e>
                                    <m:sub>
                                      <m:r>
                                        <a:rPr lang="en-US" altLang="zh-CN" sz="1600" i="1"/>
                                        <m:t>𝑏</m:t>
                                      </m:r>
                                    </m:sub>
                                  </m:sSub>
                                </m:e>
                              </m:d>
                              <m:r>
                                <a:rPr lang="en-US" altLang="zh-CN" sz="1600" i="1"/>
                                <m:t>∗</m:t>
                              </m:r>
                              <m:sSup>
                                <m:sSupPr>
                                  <m:ctrlPr>
                                    <a:rPr lang="zh-CN" altLang="zh-CN" sz="1600" i="1"/>
                                  </m:ctrlPr>
                                </m:sSupPr>
                                <m:e>
                                  <m:r>
                                    <a:rPr lang="en-US" altLang="zh-CN" sz="1600" i="1"/>
                                    <m:t>255</m:t>
                                  </m:r>
                                </m:e>
                                <m:sup>
                                  <m:r>
                                    <a:rPr lang="en-US" altLang="zh-CN" sz="1600" i="1"/>
                                    <m:t>2</m:t>
                                  </m:r>
                                </m:sup>
                              </m:sSup>
                            </m:den>
                          </m:f>
                          <m:r>
                            <a:rPr lang="en-US" altLang="zh-CN" sz="1600" i="1"/>
                            <m:t>+</m:t>
                          </m:r>
                          <m:sSub>
                            <m:sSubPr>
                              <m:ctrlPr>
                                <a:rPr lang="zh-CN" altLang="zh-CN" sz="1600" i="1"/>
                              </m:ctrlPr>
                            </m:sSubPr>
                            <m:e>
                              <m:r>
                                <a:rPr lang="en-US" altLang="zh-CN" sz="1600" i="1"/>
                                <m:t>𝑆</m:t>
                              </m:r>
                            </m:e>
                            <m:sub>
                              <m:r>
                                <a:rPr lang="en-US" altLang="zh-CN" sz="1600" i="1"/>
                                <m:t>𝜃</m:t>
                              </m:r>
                            </m:sub>
                          </m:sSub>
                          <m:r>
                            <a:rPr lang="en-US" altLang="zh-CN" sz="1600" i="1"/>
                            <m:t>∗</m:t>
                          </m:r>
                          <m:r>
                            <a:rPr lang="en-US" altLang="zh-CN" sz="1600" i="1"/>
                            <m:t>𝑆</m:t>
                          </m:r>
                          <m:r>
                            <a:rPr lang="en-US" altLang="zh-CN" sz="1600" i="1"/>
                            <m:t>∗</m:t>
                          </m:r>
                          <m:sSup>
                            <m:sSupPr>
                              <m:ctrlPr>
                                <a:rPr lang="zh-CN" altLang="zh-CN" sz="1600" i="1"/>
                              </m:ctrlPr>
                            </m:sSupPr>
                            <m:e>
                              <m:r>
                                <a:rPr lang="en-US" altLang="zh-CN" sz="1600" i="1"/>
                                <m:t>𝜃</m:t>
                              </m:r>
                            </m:e>
                            <m:sup>
                              <m:r>
                                <a:rPr lang="en-US" altLang="zh-CN" sz="1600" i="1"/>
                                <m:t>2</m:t>
                              </m:r>
                            </m:sup>
                          </m:sSup>
                        </m:e>
                      </m:rad>
                    </m:oMath>
                  </m:oMathPara>
                </a14:m>
                <a:endParaRPr lang="zh-CN" altLang="en-US" sz="1600" dirty="0"/>
              </a:p>
            </p:txBody>
          </p:sp>
        </mc:Choice>
        <mc:Fallback>
          <p:sp>
            <p:nvSpPr>
              <p:cNvPr id="4" name="矩形 3"/>
              <p:cNvSpPr>
                <a:spLocks noRot="1" noChangeAspect="1" noMove="1" noResize="1" noEditPoints="1" noAdjustHandles="1" noChangeArrowheads="1" noChangeShapeType="1" noTextEdit="1"/>
              </p:cNvSpPr>
              <p:nvPr/>
            </p:nvSpPr>
            <p:spPr>
              <a:xfrm>
                <a:off x="395536" y="2924944"/>
                <a:ext cx="8496944" cy="1050288"/>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矩形 4"/>
          <p:cNvSpPr/>
          <p:nvPr/>
        </p:nvSpPr>
        <p:spPr>
          <a:xfrm>
            <a:off x="1990877" y="1484784"/>
            <a:ext cx="5306261" cy="369332"/>
          </a:xfrm>
          <a:prstGeom prst="rect">
            <a:avLst/>
          </a:prstGeom>
        </p:spPr>
        <p:txBody>
          <a:bodyPr wrap="none">
            <a:spAutoFit/>
          </a:bodyPr>
          <a:lstStyle/>
          <a:p>
            <a:r>
              <a:rPr lang="zh-CN" altLang="en-US" dirty="0" smtClean="0"/>
              <a:t>杨振亚等，</a:t>
            </a:r>
            <a:r>
              <a:rPr lang="en-US" altLang="zh-CN" dirty="0" smtClean="0"/>
              <a:t>RGB</a:t>
            </a:r>
            <a:r>
              <a:rPr lang="zh-CN" altLang="zh-CN" dirty="0"/>
              <a:t>颜色空间的矢量</a:t>
            </a:r>
            <a:r>
              <a:rPr lang="en-US" altLang="zh-CN" dirty="0"/>
              <a:t>-</a:t>
            </a:r>
            <a:r>
              <a:rPr lang="zh-CN" altLang="zh-CN" dirty="0"/>
              <a:t>角度距离色差公式</a:t>
            </a:r>
            <a:endParaRPr lang="zh-CN" altLang="en-US" dirty="0"/>
          </a:p>
        </p:txBody>
      </p:sp>
      <mc:AlternateContent xmlns:mc="http://schemas.openxmlformats.org/markup-compatibility/2006">
        <mc:Choice xmlns:a14="http://schemas.microsoft.com/office/drawing/2010/main" Requires="a14">
          <p:sp>
            <p:nvSpPr>
              <p:cNvPr id="6" name="TextBox 5"/>
              <p:cNvSpPr txBox="1"/>
              <p:nvPr/>
            </p:nvSpPr>
            <p:spPr>
              <a:xfrm>
                <a:off x="1187624" y="4509120"/>
                <a:ext cx="6696744" cy="373115"/>
              </a:xfrm>
              <a:prstGeom prst="rect">
                <a:avLst/>
              </a:prstGeom>
              <a:noFill/>
            </p:spPr>
            <p:txBody>
              <a:bodyPr wrap="square" rtlCol="0">
                <a:spAutoFit/>
              </a:bodyPr>
              <a:lstStyle/>
              <a:p>
                <a:r>
                  <a:rPr lang="zh-CN" altLang="en-US" dirty="0" smtClean="0"/>
                  <a:t>当</a:t>
                </a:r>
                <a14:m>
                  <m:oMath xmlns:m="http://schemas.openxmlformats.org/officeDocument/2006/math">
                    <m:r>
                      <a:rPr lang="en-US" altLang="zh-CN" i="1">
                        <a:latin typeface="Cambria Math"/>
                      </a:rPr>
                      <m:t>𝐷</m:t>
                    </m:r>
                    <m:d>
                      <m:dPr>
                        <m:ctrlPr>
                          <a:rPr lang="zh-CN" altLang="zh-CN" i="1">
                            <a:latin typeface="Cambria Math"/>
                          </a:rPr>
                        </m:ctrlPr>
                      </m:dPr>
                      <m:e>
                        <m:sSub>
                          <m:sSubPr>
                            <m:ctrlPr>
                              <a:rPr lang="zh-CN" altLang="zh-CN" i="1">
                                <a:latin typeface="Cambria Math"/>
                              </a:rPr>
                            </m:ctrlPr>
                          </m:sSubPr>
                          <m:e>
                            <m:r>
                              <a:rPr lang="en-US" altLang="zh-CN" i="1">
                                <a:latin typeface="Cambria Math"/>
                              </a:rPr>
                              <m:t>𝐼</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𝐼</m:t>
                            </m:r>
                          </m:e>
                          <m:sub>
                            <m:r>
                              <a:rPr lang="en-US" altLang="zh-CN" i="1">
                                <a:latin typeface="Cambria Math"/>
                              </a:rPr>
                              <m:t>2</m:t>
                            </m:r>
                          </m:sub>
                        </m:sSub>
                      </m:e>
                    </m:d>
                    <m:r>
                      <a:rPr lang="en-US" altLang="zh-CN" b="0" i="1" smtClean="0">
                        <a:latin typeface="Cambria Math"/>
                      </a:rPr>
                      <m:t>&lt;</m:t>
                    </m:r>
                    <m:r>
                      <a:rPr lang="en-US" altLang="zh-CN" b="0" i="1" smtClean="0">
                        <a:latin typeface="Cambria Math"/>
                      </a:rPr>
                      <m:t>𝑇</m:t>
                    </m:r>
                    <m:r>
                      <a:rPr lang="zh-CN" altLang="en-US" b="0" i="1" smtClean="0">
                        <a:latin typeface="Cambria Math"/>
                      </a:rPr>
                      <m:t>时，</m:t>
                    </m:r>
                    <m:r>
                      <a:rPr lang="zh-CN" altLang="en-US" i="1">
                        <a:latin typeface="Cambria Math"/>
                      </a:rPr>
                      <m:t>两个</m:t>
                    </m:r>
                    <m:r>
                      <a:rPr lang="zh-CN" altLang="en-US" i="1" smtClean="0">
                        <a:latin typeface="Cambria Math"/>
                      </a:rPr>
                      <m:t>颜色</m:t>
                    </m:r>
                    <m:r>
                      <a:rPr lang="zh-CN" altLang="en-US" b="0" i="1" smtClean="0">
                        <a:latin typeface="Cambria Math"/>
                      </a:rPr>
                      <m:t>被</m:t>
                    </m:r>
                    <m:r>
                      <a:rPr lang="zh-CN" altLang="en-US" i="1">
                        <a:latin typeface="Cambria Math"/>
                      </a:rPr>
                      <m:t>判定</m:t>
                    </m:r>
                    <m:r>
                      <a:rPr lang="zh-CN" altLang="en-US" b="0" i="1" smtClean="0">
                        <a:latin typeface="Cambria Math"/>
                      </a:rPr>
                      <m:t>为</m:t>
                    </m:r>
                    <m:r>
                      <a:rPr lang="zh-CN" altLang="en-US" i="1">
                        <a:latin typeface="Cambria Math"/>
                      </a:rPr>
                      <m:t>相似</m:t>
                    </m:r>
                    <m:r>
                      <a:rPr lang="zh-CN" altLang="en-US" i="1" smtClean="0">
                        <a:latin typeface="Cambria Math"/>
                      </a:rPr>
                      <m:t>颜色</m:t>
                    </m:r>
                    <m:r>
                      <a:rPr lang="zh-CN" altLang="en-US" b="0" i="1" smtClean="0">
                        <a:latin typeface="Cambria Math"/>
                      </a:rPr>
                      <m:t>，</m:t>
                    </m:r>
                    <m:r>
                      <a:rPr lang="en-US" altLang="zh-CN" b="0" i="1" smtClean="0">
                        <a:latin typeface="Cambria Math"/>
                      </a:rPr>
                      <m:t>𝑇</m:t>
                    </m:r>
                    <m:r>
                      <a:rPr lang="zh-CN" altLang="en-US" b="0" i="1" smtClean="0">
                        <a:latin typeface="Cambria Math"/>
                      </a:rPr>
                      <m:t>为</m:t>
                    </m:r>
                    <m:r>
                      <a:rPr lang="zh-CN" altLang="en-US" i="1">
                        <a:latin typeface="Cambria Math"/>
                      </a:rPr>
                      <m:t>阈值</m:t>
                    </m:r>
                  </m:oMath>
                </a14:m>
                <a:endParaRPr lang="zh-CN" altLang="en-US" dirty="0"/>
              </a:p>
            </p:txBody>
          </p:sp>
        </mc:Choice>
        <mc:Fallback>
          <p:sp>
            <p:nvSpPr>
              <p:cNvPr id="6" name="TextBox 5"/>
              <p:cNvSpPr txBox="1">
                <a:spLocks noRot="1" noChangeAspect="1" noMove="1" noResize="1" noEditPoints="1" noAdjustHandles="1" noChangeArrowheads="1" noChangeShapeType="1" noTextEdit="1"/>
              </p:cNvSpPr>
              <p:nvPr/>
            </p:nvSpPr>
            <p:spPr>
              <a:xfrm>
                <a:off x="1187624" y="4509120"/>
                <a:ext cx="6696744" cy="373115"/>
              </a:xfrm>
              <a:prstGeom prst="rect">
                <a:avLst/>
              </a:prstGeom>
              <a:blipFill rotWithShape="1">
                <a:blip r:embed="rId3"/>
                <a:stretch>
                  <a:fillRect l="-820"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425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118" y="5703302"/>
            <a:ext cx="6512511" cy="1143000"/>
          </a:xfrm>
        </p:spPr>
        <p:txBody>
          <a:bodyPr/>
          <a:lstStyle/>
          <a:p>
            <a:r>
              <a:rPr lang="zh-CN" altLang="en-US" dirty="0" smtClean="0"/>
              <a:t>系统界面</a:t>
            </a:r>
            <a:endParaRPr lang="zh-CN" altLang="en-US" dirty="0"/>
          </a:p>
        </p:txBody>
      </p:sp>
      <p:grpSp>
        <p:nvGrpSpPr>
          <p:cNvPr id="4" name="画布 8"/>
          <p:cNvGrpSpPr/>
          <p:nvPr/>
        </p:nvGrpSpPr>
        <p:grpSpPr>
          <a:xfrm>
            <a:off x="1187624" y="308645"/>
            <a:ext cx="6663871" cy="5184576"/>
            <a:chOff x="0" y="0"/>
            <a:chExt cx="5276850" cy="3981450"/>
          </a:xfrm>
        </p:grpSpPr>
        <p:pic>
          <p:nvPicPr>
            <p:cNvPr id="6" name="图片 5"/>
            <p:cNvPicPr>
              <a:picLocks noChangeAspect="1"/>
            </p:cNvPicPr>
            <p:nvPr/>
          </p:nvPicPr>
          <p:blipFill>
            <a:blip r:embed="rId2"/>
            <a:stretch>
              <a:fillRect/>
            </a:stretch>
          </p:blipFill>
          <p:spPr>
            <a:xfrm>
              <a:off x="0" y="0"/>
              <a:ext cx="5276850" cy="3057524"/>
            </a:xfrm>
            <a:prstGeom prst="rect">
              <a:avLst/>
            </a:prstGeom>
          </p:spPr>
        </p:pic>
        <p:sp>
          <p:nvSpPr>
            <p:cNvPr id="7" name="文本框 130"/>
            <p:cNvSpPr txBox="1"/>
            <p:nvPr/>
          </p:nvSpPr>
          <p:spPr>
            <a:xfrm>
              <a:off x="1647825" y="3705225"/>
              <a:ext cx="180975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kern="100" dirty="0" smtClean="0">
                  <a:effectLst/>
                  <a:ea typeface="宋体"/>
                  <a:cs typeface="Times New Roman"/>
                </a:rPr>
                <a:t>实时</a:t>
              </a:r>
              <a:r>
                <a:rPr lang="zh-CN" kern="100" dirty="0">
                  <a:effectLst/>
                  <a:ea typeface="宋体"/>
                  <a:cs typeface="Times New Roman"/>
                </a:rPr>
                <a:t>视频摘要主界面</a:t>
              </a:r>
            </a:p>
          </p:txBody>
        </p:sp>
        <p:sp>
          <p:nvSpPr>
            <p:cNvPr id="8" name="矩形 7"/>
            <p:cNvSpPr/>
            <p:nvPr/>
          </p:nvSpPr>
          <p:spPr>
            <a:xfrm>
              <a:off x="657225" y="619125"/>
              <a:ext cx="990600" cy="3238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ln>
                    <a:noFill/>
                  </a:ln>
                  <a:solidFill>
                    <a:srgbClr val="000000"/>
                  </a:solidFill>
                  <a:effectLst/>
                  <a:ea typeface="宋体"/>
                  <a:cs typeface="Times New Roman"/>
                </a:rPr>
                <a:t>视频显示</a:t>
              </a:r>
              <a:endParaRPr lang="zh-CN" sz="1050" kern="100">
                <a:effectLst/>
                <a:ea typeface="宋体"/>
                <a:cs typeface="Times New Roman"/>
              </a:endParaRPr>
            </a:p>
          </p:txBody>
        </p:sp>
        <p:sp>
          <p:nvSpPr>
            <p:cNvPr id="9" name="矩形 8"/>
            <p:cNvSpPr/>
            <p:nvPr/>
          </p:nvSpPr>
          <p:spPr>
            <a:xfrm>
              <a:off x="1095375" y="3122250"/>
              <a:ext cx="504825" cy="535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开始</a:t>
              </a:r>
              <a:r>
                <a:rPr lang="zh-CN" sz="1400" dirty="0" smtClean="0">
                  <a:solidFill>
                    <a:srgbClr val="000000"/>
                  </a:solidFill>
                  <a:effectLst/>
                  <a:latin typeface="宋体"/>
                  <a:cs typeface="Times New Roman"/>
                </a:rPr>
                <a:t>监控</a:t>
              </a:r>
              <a:endParaRPr lang="zh-CN" sz="1400" dirty="0">
                <a:effectLst/>
                <a:latin typeface="宋体"/>
                <a:cs typeface="宋体"/>
              </a:endParaRPr>
            </a:p>
          </p:txBody>
        </p:sp>
        <p:sp>
          <p:nvSpPr>
            <p:cNvPr id="10" name="矩形 9"/>
            <p:cNvSpPr/>
            <p:nvPr/>
          </p:nvSpPr>
          <p:spPr>
            <a:xfrm>
              <a:off x="1884975" y="3132750"/>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参数</a:t>
              </a:r>
              <a:r>
                <a:rPr lang="zh-CN" sz="1400" dirty="0" smtClean="0">
                  <a:solidFill>
                    <a:srgbClr val="000000"/>
                  </a:solidFill>
                  <a:effectLst/>
                  <a:latin typeface="宋体"/>
                  <a:cs typeface="Times New Roman"/>
                </a:rPr>
                <a:t>设置</a:t>
              </a:r>
              <a:endParaRPr lang="zh-CN" sz="1200" dirty="0">
                <a:effectLst/>
                <a:latin typeface="宋体"/>
                <a:cs typeface="宋体"/>
              </a:endParaRPr>
            </a:p>
          </p:txBody>
        </p:sp>
        <p:cxnSp>
          <p:nvCxnSpPr>
            <p:cNvPr id="11" name="直接箭头连接符 10"/>
            <p:cNvCxnSpPr/>
            <p:nvPr/>
          </p:nvCxnSpPr>
          <p:spPr>
            <a:xfrm>
              <a:off x="1333500" y="2924175"/>
              <a:ext cx="0" cy="2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10" idx="0"/>
            </p:cNvCxnSpPr>
            <p:nvPr/>
          </p:nvCxnSpPr>
          <p:spPr>
            <a:xfrm>
              <a:off x="2137388" y="2895600"/>
              <a:ext cx="0" cy="237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32375" y="3122295"/>
              <a:ext cx="6296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摄像头</a:t>
              </a:r>
              <a:r>
                <a:rPr lang="zh-CN" sz="1400" dirty="0" smtClean="0">
                  <a:solidFill>
                    <a:srgbClr val="000000"/>
                  </a:solidFill>
                  <a:effectLst/>
                  <a:latin typeface="宋体"/>
                  <a:cs typeface="Times New Roman"/>
                </a:rPr>
                <a:t>选择</a:t>
              </a:r>
              <a:endParaRPr lang="zh-CN" sz="1400" dirty="0">
                <a:effectLst/>
                <a:latin typeface="宋体"/>
                <a:cs typeface="宋体"/>
              </a:endParaRPr>
            </a:p>
          </p:txBody>
        </p:sp>
        <p:cxnSp>
          <p:nvCxnSpPr>
            <p:cNvPr id="14" name="直接箭头连接符 13"/>
            <p:cNvCxnSpPr>
              <a:endCxn id="13" idx="0"/>
            </p:cNvCxnSpPr>
            <p:nvPr/>
          </p:nvCxnSpPr>
          <p:spPr>
            <a:xfrm>
              <a:off x="438150" y="2876550"/>
              <a:ext cx="9038" cy="24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399450" y="3181305"/>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事件</a:t>
              </a:r>
              <a:r>
                <a:rPr lang="zh-CN" sz="1400" dirty="0" smtClean="0">
                  <a:solidFill>
                    <a:srgbClr val="000000"/>
                  </a:solidFill>
                  <a:effectLst/>
                  <a:latin typeface="宋体"/>
                  <a:cs typeface="Times New Roman"/>
                </a:rPr>
                <a:t>数量</a:t>
              </a:r>
              <a:endParaRPr lang="zh-CN" sz="1200" dirty="0">
                <a:effectLst/>
                <a:latin typeface="宋体"/>
                <a:cs typeface="宋体"/>
              </a:endParaRPr>
            </a:p>
          </p:txBody>
        </p:sp>
        <p:cxnSp>
          <p:nvCxnSpPr>
            <p:cNvPr id="16" name="直接箭头连接符 15"/>
            <p:cNvCxnSpPr>
              <a:endCxn id="15" idx="0"/>
            </p:cNvCxnSpPr>
            <p:nvPr/>
          </p:nvCxnSpPr>
          <p:spPr>
            <a:xfrm>
              <a:off x="3651863" y="2838450"/>
              <a:ext cx="0" cy="342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4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3302"/>
            <a:ext cx="6512511" cy="1143000"/>
          </a:xfrm>
        </p:spPr>
        <p:txBody>
          <a:bodyPr/>
          <a:lstStyle/>
          <a:p>
            <a:r>
              <a:rPr lang="zh-CN" altLang="en-US" dirty="0" smtClean="0"/>
              <a:t>系统界面</a:t>
            </a:r>
            <a:endParaRPr lang="zh-CN" altLang="en-US" dirty="0"/>
          </a:p>
        </p:txBody>
      </p:sp>
      <p:grpSp>
        <p:nvGrpSpPr>
          <p:cNvPr id="4" name="画布 141"/>
          <p:cNvGrpSpPr/>
          <p:nvPr/>
        </p:nvGrpSpPr>
        <p:grpSpPr>
          <a:xfrm>
            <a:off x="1115616" y="188640"/>
            <a:ext cx="6768752" cy="5445224"/>
            <a:chOff x="0" y="0"/>
            <a:chExt cx="5429250" cy="4495800"/>
          </a:xfrm>
        </p:grpSpPr>
        <p:pic>
          <p:nvPicPr>
            <p:cNvPr id="6" name="图片 5" descr="C:\Users\liuyuanyi\AppData\Roaming\Tencent\Users\416180381\QQ\WinTemp\RichOle\}Q]3MXKURI_UT6Q6`YEHDN3.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429250" cy="4191000"/>
            </a:xfrm>
            <a:prstGeom prst="rect">
              <a:avLst/>
            </a:prstGeom>
            <a:noFill/>
            <a:ln>
              <a:noFill/>
            </a:ln>
          </p:spPr>
        </p:pic>
        <p:sp>
          <p:nvSpPr>
            <p:cNvPr id="7" name="文本框 145"/>
            <p:cNvSpPr txBox="1"/>
            <p:nvPr/>
          </p:nvSpPr>
          <p:spPr>
            <a:xfrm>
              <a:off x="1906013" y="4191000"/>
              <a:ext cx="188595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本地</a:t>
              </a:r>
              <a:r>
                <a:rPr lang="zh-CN" sz="1400" kern="100" dirty="0">
                  <a:effectLst/>
                  <a:ea typeface="宋体"/>
                  <a:cs typeface="Times New Roman"/>
                </a:rPr>
                <a:t>视频摘要主界面</a:t>
              </a:r>
            </a:p>
          </p:txBody>
        </p:sp>
      </p:grpSp>
    </p:spTree>
    <p:extLst>
      <p:ext uri="{BB962C8B-B14F-4D97-AF65-F5344CB8AC3E}">
        <p14:creationId xmlns:p14="http://schemas.microsoft.com/office/powerpoint/2010/main" val="10354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存在的问题？</a:t>
            </a:r>
            <a:endParaRPr lang="zh-CN" altLang="en-US" dirty="0"/>
          </a:p>
        </p:txBody>
      </p:sp>
      <p:sp>
        <p:nvSpPr>
          <p:cNvPr id="3" name="内容占位符 2"/>
          <p:cNvSpPr>
            <a:spLocks noGrp="1"/>
          </p:cNvSpPr>
          <p:nvPr>
            <p:ph sz="quarter" idx="13"/>
          </p:nvPr>
        </p:nvSpPr>
        <p:spPr/>
        <p:txBody>
          <a:bodyPr/>
          <a:lstStyle/>
          <a:p>
            <a:r>
              <a:rPr lang="en-US" altLang="zh-CN" dirty="0" smtClean="0"/>
              <a:t>1.</a:t>
            </a:r>
            <a:r>
              <a:rPr lang="zh-CN" altLang="en-US" dirty="0" smtClean="0"/>
              <a:t>海量视频数据堆积，存储了大量无用数据</a:t>
            </a:r>
            <a:endParaRPr lang="en-US" altLang="zh-CN" dirty="0" smtClean="0"/>
          </a:p>
          <a:p>
            <a:r>
              <a:rPr lang="en-US" altLang="zh-CN" dirty="0" smtClean="0"/>
              <a:t>2.</a:t>
            </a:r>
            <a:r>
              <a:rPr lang="zh-CN" altLang="en-US" dirty="0" smtClean="0"/>
              <a:t>人为查看视频效率低下</a:t>
            </a:r>
            <a:endParaRPr lang="en-US" altLang="zh-CN" dirty="0" smtClean="0"/>
          </a:p>
          <a:p>
            <a:r>
              <a:rPr lang="en-US" altLang="zh-CN" dirty="0" smtClean="0"/>
              <a:t>3.</a:t>
            </a:r>
            <a:r>
              <a:rPr lang="zh-CN" altLang="en-US" dirty="0" smtClean="0"/>
              <a:t>人为查看视频成本高</a:t>
            </a:r>
            <a:endParaRPr lang="en-US" altLang="zh-CN" dirty="0" smtClean="0"/>
          </a:p>
          <a:p>
            <a:r>
              <a:rPr lang="en-US" altLang="zh-CN" dirty="0"/>
              <a:t>4</a:t>
            </a:r>
            <a:r>
              <a:rPr lang="en-US" altLang="zh-CN" dirty="0" smtClean="0"/>
              <a:t>.</a:t>
            </a:r>
            <a:r>
              <a:rPr lang="zh-CN" altLang="en-US" dirty="0" smtClean="0"/>
              <a:t>人为查看视频容易丢失事件</a:t>
            </a:r>
            <a:endParaRPr lang="zh-CN" altLang="en-US" dirty="0"/>
          </a:p>
        </p:txBody>
      </p:sp>
    </p:spTree>
    <p:extLst>
      <p:ext uri="{BB962C8B-B14F-4D97-AF65-F5344CB8AC3E}">
        <p14:creationId xmlns:p14="http://schemas.microsoft.com/office/powerpoint/2010/main" val="1592459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系统界面</a:t>
            </a:r>
            <a:endParaRPr lang="zh-CN" altLang="en-US" dirty="0"/>
          </a:p>
        </p:txBody>
      </p:sp>
      <p:grpSp>
        <p:nvGrpSpPr>
          <p:cNvPr id="4" name="画布 147"/>
          <p:cNvGrpSpPr/>
          <p:nvPr/>
        </p:nvGrpSpPr>
        <p:grpSpPr>
          <a:xfrm>
            <a:off x="940922" y="908720"/>
            <a:ext cx="7519510" cy="4464496"/>
            <a:chOff x="1" y="0"/>
            <a:chExt cx="5245731" cy="2962275"/>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2588256" cy="2695575"/>
            </a:xfrm>
            <a:prstGeom prst="rect">
              <a:avLst/>
            </a:prstGeo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502" y="0"/>
              <a:ext cx="2585230" cy="2695575"/>
            </a:xfrm>
            <a:prstGeom prst="rect">
              <a:avLst/>
            </a:prstGeom>
          </p:spPr>
        </p:pic>
        <p:sp>
          <p:nvSpPr>
            <p:cNvPr id="8" name="文本框 154"/>
            <p:cNvSpPr txBox="1"/>
            <p:nvPr/>
          </p:nvSpPr>
          <p:spPr>
            <a:xfrm>
              <a:off x="875379" y="2688208"/>
              <a:ext cx="988104" cy="27406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播放</a:t>
              </a:r>
              <a:r>
                <a:rPr lang="zh-CN" sz="1400" kern="100" dirty="0">
                  <a:effectLst/>
                  <a:ea typeface="宋体"/>
                  <a:cs typeface="Times New Roman"/>
                </a:rPr>
                <a:t>视频摘要</a:t>
              </a:r>
            </a:p>
          </p:txBody>
        </p:sp>
        <p:sp>
          <p:nvSpPr>
            <p:cNvPr id="9" name="文本框 154"/>
            <p:cNvSpPr txBox="1"/>
            <p:nvPr/>
          </p:nvSpPr>
          <p:spPr>
            <a:xfrm>
              <a:off x="3594324" y="2688208"/>
              <a:ext cx="998367"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回溯</a:t>
              </a:r>
              <a:r>
                <a:rPr lang="zh-CN" sz="1400" dirty="0">
                  <a:effectLst/>
                  <a:latin typeface="宋体"/>
                  <a:cs typeface="Times New Roman"/>
                </a:rPr>
                <a:t>运动事件</a:t>
              </a:r>
              <a:endParaRPr lang="zh-CN" sz="1400" dirty="0">
                <a:effectLst/>
                <a:latin typeface="宋体"/>
                <a:cs typeface="宋体"/>
              </a:endParaRPr>
            </a:p>
          </p:txBody>
        </p:sp>
      </p:grpSp>
    </p:spTree>
    <p:extLst>
      <p:ext uri="{BB962C8B-B14F-4D97-AF65-F5344CB8AC3E}">
        <p14:creationId xmlns:p14="http://schemas.microsoft.com/office/powerpoint/2010/main" val="1368879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919" y="5715000"/>
            <a:ext cx="6512511" cy="1143000"/>
          </a:xfrm>
        </p:spPr>
        <p:txBody>
          <a:bodyPr/>
          <a:lstStyle/>
          <a:p>
            <a:r>
              <a:rPr lang="zh-CN" altLang="en-US" dirty="0" smtClean="0"/>
              <a:t>系统界面</a:t>
            </a:r>
            <a:endParaRPr lang="zh-CN" altLang="en-US" dirty="0"/>
          </a:p>
        </p:txBody>
      </p:sp>
      <p:grpSp>
        <p:nvGrpSpPr>
          <p:cNvPr id="4" name="画布 183"/>
          <p:cNvGrpSpPr/>
          <p:nvPr/>
        </p:nvGrpSpPr>
        <p:grpSpPr>
          <a:xfrm>
            <a:off x="971600" y="260648"/>
            <a:ext cx="7488832" cy="5256584"/>
            <a:chOff x="0" y="0"/>
            <a:chExt cx="5486400" cy="3829050"/>
          </a:xfrm>
        </p:grpSpPr>
        <p:sp>
          <p:nvSpPr>
            <p:cNvPr id="5" name="矩形 4"/>
            <p:cNvSpPr/>
            <p:nvPr/>
          </p:nvSpPr>
          <p:spPr>
            <a:xfrm>
              <a:off x="0" y="0"/>
              <a:ext cx="5486400" cy="3829050"/>
            </a:xfrm>
            <a:prstGeom prst="rect">
              <a:avLst/>
            </a:prstGeom>
          </p:spPr>
        </p:sp>
        <p:sp>
          <p:nvSpPr>
            <p:cNvPr id="6" name="文本框 154"/>
            <p:cNvSpPr txBox="1"/>
            <p:nvPr/>
          </p:nvSpPr>
          <p:spPr>
            <a:xfrm>
              <a:off x="2215662" y="3480244"/>
              <a:ext cx="1390650"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视频</a:t>
              </a:r>
              <a:r>
                <a:rPr lang="zh-CN" sz="1400" dirty="0">
                  <a:effectLst/>
                  <a:latin typeface="宋体"/>
                  <a:cs typeface="Times New Roman"/>
                </a:rPr>
                <a:t>检索界面</a:t>
              </a:r>
              <a:endParaRPr lang="zh-CN" sz="1400" dirty="0">
                <a:effectLst/>
                <a:latin typeface="宋体"/>
                <a:cs typeface="宋体"/>
              </a:endParaRPr>
            </a:p>
          </p:txBody>
        </p:sp>
        <p:pic>
          <p:nvPicPr>
            <p:cNvPr id="7" name="图片 6"/>
            <p:cNvPicPr/>
            <p:nvPr/>
          </p:nvPicPr>
          <p:blipFill>
            <a:blip r:embed="rId2"/>
            <a:stretch>
              <a:fillRect/>
            </a:stretch>
          </p:blipFill>
          <p:spPr>
            <a:xfrm>
              <a:off x="0" y="0"/>
              <a:ext cx="5486400" cy="3480435"/>
            </a:xfrm>
            <a:prstGeom prst="rect">
              <a:avLst/>
            </a:prstGeom>
          </p:spPr>
        </p:pic>
      </p:grpSp>
    </p:spTree>
    <p:extLst>
      <p:ext uri="{BB962C8B-B14F-4D97-AF65-F5344CB8AC3E}">
        <p14:creationId xmlns:p14="http://schemas.microsoft.com/office/powerpoint/2010/main" val="42693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1018" y="5715000"/>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04780308"/>
              </p:ext>
            </p:extLst>
          </p:nvPr>
        </p:nvGraphicFramePr>
        <p:xfrm>
          <a:off x="1157288" y="514952"/>
          <a:ext cx="6799087" cy="2193967"/>
        </p:xfrm>
        <a:graphic>
          <a:graphicData uri="http://schemas.openxmlformats.org/drawingml/2006/table">
            <a:tbl>
              <a:tblPr firstRow="1" firstCol="1" bandRow="1">
                <a:tableStyleId>{5C22544A-7EE6-4342-B048-85BDC9FD1C3A}</a:tableStyleId>
              </a:tblPr>
              <a:tblGrid>
                <a:gridCol w="806138"/>
                <a:gridCol w="1037509"/>
                <a:gridCol w="1349420"/>
                <a:gridCol w="1141479"/>
                <a:gridCol w="1141479"/>
                <a:gridCol w="1323062"/>
              </a:tblGrid>
              <a:tr h="545427">
                <a:tc>
                  <a:txBody>
                    <a:bodyPr/>
                    <a:lstStyle/>
                    <a:p>
                      <a:pPr algn="ctr">
                        <a:lnSpc>
                          <a:spcPct val="150000"/>
                        </a:lnSpc>
                        <a:spcAft>
                          <a:spcPts val="0"/>
                        </a:spcAft>
                      </a:pPr>
                      <a:r>
                        <a:rPr lang="zh-CN" sz="1200" kern="100" dirty="0">
                          <a:effectLst/>
                        </a:rPr>
                        <a:t>视频编号</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视频分辨率</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dirty="0">
                          <a:effectLst/>
                        </a:rPr>
                        <a:t>视频帧率</a:t>
                      </a:r>
                      <a:r>
                        <a:rPr lang="en-US" sz="1200" kern="100" dirty="0">
                          <a:effectLst/>
                        </a:rPr>
                        <a:t>/</a:t>
                      </a:r>
                      <a:r>
                        <a:rPr lang="zh-CN" sz="1200" kern="100" dirty="0">
                          <a:effectLst/>
                        </a:rPr>
                        <a:t>帧每秒</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视频长度</a:t>
                      </a:r>
                      <a:r>
                        <a:rPr lang="en-US" sz="1200" kern="100">
                          <a:effectLst/>
                        </a:rPr>
                        <a:t>/</a:t>
                      </a:r>
                      <a:r>
                        <a:rPr lang="zh-CN" sz="1200" kern="100">
                          <a:effectLst/>
                        </a:rPr>
                        <a:t>帧</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处理时间</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处理帧率</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1</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320*240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1200</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97.6</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352*288</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22501</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249.8</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90.1</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3</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640*352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91501</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1236.2</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74.0</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640*480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3764</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54.7</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66.4</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1280*720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3624</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88.6</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40.9</a:t>
                      </a:r>
                      <a:endParaRPr lang="zh-CN" sz="1200" kern="100" dirty="0">
                        <a:effectLst/>
                        <a:latin typeface="Calibri"/>
                        <a:ea typeface="宋体"/>
                        <a:cs typeface="Times New Roman"/>
                      </a:endParaRPr>
                    </a:p>
                  </a:txBody>
                  <a:tcPr marL="68580" marR="68580" marT="0" marB="0" anchor="ctr"/>
                </a:tc>
              </a:tr>
            </a:tbl>
          </a:graphicData>
        </a:graphic>
      </p:graphicFrame>
      <p:sp>
        <p:nvSpPr>
          <p:cNvPr id="5" name="Rectangle 11"/>
          <p:cNvSpPr>
            <a:spLocks noChangeArrowheads="1"/>
          </p:cNvSpPr>
          <p:nvPr/>
        </p:nvSpPr>
        <p:spPr bwMode="auto">
          <a:xfrm>
            <a:off x="3635896" y="149151"/>
            <a:ext cx="316835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运行速度测试</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6" name="画布 193"/>
          <p:cNvGrpSpPr/>
          <p:nvPr/>
        </p:nvGrpSpPr>
        <p:grpSpPr>
          <a:xfrm>
            <a:off x="605642" y="2785696"/>
            <a:ext cx="5486400" cy="3363913"/>
            <a:chOff x="0" y="0"/>
            <a:chExt cx="5486400" cy="3364230"/>
          </a:xfrm>
        </p:grpSpPr>
        <p:sp>
          <p:nvSpPr>
            <p:cNvPr id="7" name="矩形 6"/>
            <p:cNvSpPr/>
            <p:nvPr/>
          </p:nvSpPr>
          <p:spPr>
            <a:xfrm>
              <a:off x="0" y="0"/>
              <a:ext cx="5486400" cy="3364230"/>
            </a:xfrm>
            <a:prstGeom prst="rect">
              <a:avLst/>
            </a:prstGeom>
          </p:spPr>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32398" y="263526"/>
              <a:ext cx="4578350" cy="2755900"/>
            </a:xfrm>
            <a:prstGeom prst="rect">
              <a:avLst/>
            </a:prstGeom>
            <a:noFill/>
          </p:spPr>
        </p:pic>
        <p:sp>
          <p:nvSpPr>
            <p:cNvPr id="9" name="文本框 195"/>
            <p:cNvSpPr txBox="1"/>
            <p:nvPr/>
          </p:nvSpPr>
          <p:spPr>
            <a:xfrm>
              <a:off x="827700" y="2798262"/>
              <a:ext cx="705825" cy="2730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320*240</a:t>
              </a:r>
              <a:endParaRPr lang="zh-CN" sz="1200">
                <a:effectLst/>
                <a:latin typeface="宋体"/>
                <a:cs typeface="宋体"/>
              </a:endParaRPr>
            </a:p>
          </p:txBody>
        </p:sp>
        <p:sp>
          <p:nvSpPr>
            <p:cNvPr id="10" name="文本框 195"/>
            <p:cNvSpPr txBox="1"/>
            <p:nvPr/>
          </p:nvSpPr>
          <p:spPr>
            <a:xfrm>
              <a:off x="1619250" y="2798424"/>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352*288</a:t>
              </a:r>
              <a:endParaRPr lang="zh-CN" sz="1200">
                <a:effectLst/>
                <a:latin typeface="宋体"/>
                <a:cs typeface="宋体"/>
              </a:endParaRPr>
            </a:p>
          </p:txBody>
        </p:sp>
        <p:sp>
          <p:nvSpPr>
            <p:cNvPr id="11" name="文本框 195"/>
            <p:cNvSpPr txBox="1"/>
            <p:nvPr/>
          </p:nvSpPr>
          <p:spPr>
            <a:xfrm>
              <a:off x="243742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640*352</a:t>
              </a:r>
              <a:endParaRPr lang="zh-CN" sz="1200">
                <a:effectLst/>
                <a:latin typeface="宋体"/>
                <a:cs typeface="宋体"/>
              </a:endParaRPr>
            </a:p>
          </p:txBody>
        </p:sp>
        <p:sp>
          <p:nvSpPr>
            <p:cNvPr id="12" name="文本框 195"/>
            <p:cNvSpPr txBox="1"/>
            <p:nvPr/>
          </p:nvSpPr>
          <p:spPr>
            <a:xfrm>
              <a:off x="325657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640*480</a:t>
              </a:r>
              <a:endParaRPr lang="zh-CN" sz="1200">
                <a:effectLst/>
                <a:latin typeface="宋体"/>
                <a:cs typeface="宋体"/>
              </a:endParaRPr>
            </a:p>
          </p:txBody>
        </p:sp>
        <p:sp>
          <p:nvSpPr>
            <p:cNvPr id="13" name="文本框 195"/>
            <p:cNvSpPr txBox="1"/>
            <p:nvPr/>
          </p:nvSpPr>
          <p:spPr>
            <a:xfrm>
              <a:off x="3999525" y="2793667"/>
              <a:ext cx="8106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1280*720</a:t>
              </a:r>
              <a:endParaRPr lang="zh-CN" sz="1200">
                <a:effectLst/>
                <a:latin typeface="宋体"/>
                <a:cs typeface="宋体"/>
              </a:endParaRPr>
            </a:p>
          </p:txBody>
        </p:sp>
        <p:sp>
          <p:nvSpPr>
            <p:cNvPr id="14" name="文本框 195"/>
            <p:cNvSpPr txBox="1"/>
            <p:nvPr/>
          </p:nvSpPr>
          <p:spPr>
            <a:xfrm>
              <a:off x="4600576" y="3056725"/>
              <a:ext cx="6477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latin typeface="宋体"/>
                  <a:cs typeface="Times New Roman"/>
                </a:rPr>
                <a:t>分辨率</a:t>
              </a:r>
              <a:endParaRPr lang="zh-CN" sz="1200">
                <a:effectLst/>
                <a:latin typeface="宋体"/>
                <a:cs typeface="宋体"/>
              </a:endParaRPr>
            </a:p>
          </p:txBody>
        </p:sp>
        <p:sp>
          <p:nvSpPr>
            <p:cNvPr id="15" name="文本框 197"/>
            <p:cNvSpPr txBox="1"/>
            <p:nvPr/>
          </p:nvSpPr>
          <p:spPr>
            <a:xfrm>
              <a:off x="19049" y="103"/>
              <a:ext cx="401025" cy="1200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ea typeface="宋体"/>
                  <a:cs typeface="Times New Roman"/>
                </a:rPr>
                <a:t>处理速度</a:t>
              </a:r>
              <a:r>
                <a:rPr lang="en-US" sz="1050" kern="100">
                  <a:effectLst/>
                  <a:ea typeface="宋体"/>
                  <a:cs typeface="Times New Roman"/>
                </a:rPr>
                <a:t>/</a:t>
              </a:r>
              <a:r>
                <a:rPr lang="zh-CN" sz="1050" kern="100">
                  <a:effectLst/>
                  <a:ea typeface="宋体"/>
                  <a:cs typeface="Times New Roman"/>
                </a:rPr>
                <a:t>帧每秒</a:t>
              </a:r>
            </a:p>
            <a:p>
              <a:pPr algn="just">
                <a:spcAft>
                  <a:spcPts val="0"/>
                </a:spcAft>
              </a:pPr>
              <a:r>
                <a:rPr lang="en-US" sz="1050" kern="100">
                  <a:effectLst/>
                  <a:ea typeface="宋体"/>
                  <a:cs typeface="Times New Roman"/>
                </a:rPr>
                <a:t> </a:t>
              </a:r>
              <a:endParaRPr lang="zh-CN" sz="1050" kern="100">
                <a:effectLst/>
                <a:ea typeface="宋体"/>
                <a:cs typeface="Times New Roman"/>
              </a:endParaRPr>
            </a:p>
          </p:txBody>
        </p:sp>
      </p:grpSp>
      <p:sp>
        <p:nvSpPr>
          <p:cNvPr id="16" name="Rectangle 19"/>
          <p:cNvSpPr>
            <a:spLocks noChangeArrowheads="1"/>
          </p:cNvSpPr>
          <p:nvPr/>
        </p:nvSpPr>
        <p:spPr bwMode="auto">
          <a:xfrm>
            <a:off x="1499531" y="6122228"/>
            <a:ext cx="39162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系统处理速度与视频分辨率之间的关系图</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373318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3934"/>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00772523"/>
              </p:ext>
            </p:extLst>
          </p:nvPr>
        </p:nvGraphicFramePr>
        <p:xfrm>
          <a:off x="1691680" y="1596281"/>
          <a:ext cx="6048672" cy="2736303"/>
        </p:xfrm>
        <a:graphic>
          <a:graphicData uri="http://schemas.openxmlformats.org/drawingml/2006/table">
            <a:tbl>
              <a:tblPr firstRow="1" firstCol="1" bandRow="1">
                <a:tableStyleId>{5C22544A-7EE6-4342-B048-85BDC9FD1C3A}</a:tableStyleId>
              </a:tblPr>
              <a:tblGrid>
                <a:gridCol w="1511680"/>
                <a:gridCol w="1511680"/>
                <a:gridCol w="1512656"/>
                <a:gridCol w="1512656"/>
              </a:tblGrid>
              <a:tr h="452328">
                <a:tc>
                  <a:txBody>
                    <a:bodyPr/>
                    <a:lstStyle/>
                    <a:p>
                      <a:pPr algn="ctr">
                        <a:lnSpc>
                          <a:spcPct val="150000"/>
                        </a:lnSpc>
                        <a:spcAft>
                          <a:spcPts val="0"/>
                        </a:spcAft>
                      </a:pPr>
                      <a:r>
                        <a:rPr lang="zh-CN" sz="1600" kern="100">
                          <a:effectLst/>
                        </a:rPr>
                        <a:t>视频编号</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运动事件数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检出率</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98.4%</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100%</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30</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29</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96.7%</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93.2%</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5</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26</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dirty="0">
                          <a:effectLst/>
                        </a:rPr>
                        <a:t>88.5%</a:t>
                      </a:r>
                      <a:endParaRPr lang="zh-CN" sz="1600" kern="100" dirty="0">
                        <a:effectLst/>
                        <a:latin typeface="Calibri"/>
                        <a:ea typeface="宋体"/>
                        <a:cs typeface="Times New Roman"/>
                      </a:endParaRPr>
                    </a:p>
                  </a:txBody>
                  <a:tcPr marL="68580" marR="68580" marT="0" marB="0" anchor="ctr"/>
                </a:tc>
              </a:tr>
            </a:tbl>
          </a:graphicData>
        </a:graphic>
      </p:graphicFrame>
      <p:sp>
        <p:nvSpPr>
          <p:cNvPr id="5" name="Rectangle 1"/>
          <p:cNvSpPr>
            <a:spLocks noChangeArrowheads="1"/>
          </p:cNvSpPr>
          <p:nvPr/>
        </p:nvSpPr>
        <p:spPr bwMode="auto">
          <a:xfrm>
            <a:off x="2915816" y="1196752"/>
            <a:ext cx="3168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视频运动事件检出率测试</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4774354" y="4520694"/>
            <a:ext cx="2619628" cy="369332"/>
          </a:xfrm>
          <a:prstGeom prst="rect">
            <a:avLst/>
          </a:prstGeom>
        </p:spPr>
        <p:txBody>
          <a:bodyPr wrap="none">
            <a:spAutoFit/>
          </a:bodyPr>
          <a:lstStyle/>
          <a:p>
            <a:r>
              <a:rPr lang="zh-CN" altLang="zh-CN" dirty="0"/>
              <a:t>事件平均检出率为</a:t>
            </a:r>
            <a:r>
              <a:rPr lang="en-US" altLang="zh-CN" dirty="0"/>
              <a:t>95.7%</a:t>
            </a:r>
            <a:endParaRPr lang="zh-CN" altLang="en-US" dirty="0"/>
          </a:p>
        </p:txBody>
      </p:sp>
    </p:spTree>
    <p:extLst>
      <p:ext uri="{BB962C8B-B14F-4D97-AF65-F5344CB8AC3E}">
        <p14:creationId xmlns:p14="http://schemas.microsoft.com/office/powerpoint/2010/main" val="377756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技术难点</a:t>
            </a:r>
            <a:endParaRPr lang="zh-CN" altLang="en-US" dirty="0"/>
          </a:p>
        </p:txBody>
      </p:sp>
      <p:sp>
        <p:nvSpPr>
          <p:cNvPr id="3" name="内容占位符 2"/>
          <p:cNvSpPr>
            <a:spLocks noGrp="1"/>
          </p:cNvSpPr>
          <p:nvPr>
            <p:ph sz="quarter" idx="13"/>
          </p:nvPr>
        </p:nvSpPr>
        <p:spPr/>
        <p:txBody>
          <a:bodyPr>
            <a:normAutofit fontScale="92500"/>
          </a:bodyPr>
          <a:lstStyle/>
          <a:p>
            <a:r>
              <a:rPr lang="zh-CN" altLang="en-US" dirty="0" smtClean="0"/>
              <a:t>运动对象的复杂性</a:t>
            </a:r>
            <a:endParaRPr lang="en-US" altLang="zh-CN" dirty="0" smtClean="0"/>
          </a:p>
          <a:p>
            <a:pPr marL="45720" indent="0">
              <a:buNone/>
            </a:pPr>
            <a:r>
              <a:rPr lang="en-US" altLang="zh-CN" dirty="0"/>
              <a:t> </a:t>
            </a:r>
            <a:r>
              <a:rPr lang="en-US" altLang="zh-CN" dirty="0" smtClean="0"/>
              <a:t>  </a:t>
            </a:r>
            <a:r>
              <a:rPr lang="zh-CN" altLang="en-US" dirty="0" smtClean="0"/>
              <a:t>运动对象太多，太杂会对跟踪造成很大的影响，具体表现为当两个运动对象有交错重叠的时候应该如何区分。</a:t>
            </a:r>
            <a:endParaRPr lang="en-US" altLang="zh-CN" dirty="0" smtClean="0"/>
          </a:p>
          <a:p>
            <a:r>
              <a:rPr lang="zh-CN" altLang="en-US" dirty="0" smtClean="0"/>
              <a:t>场景的复杂性</a:t>
            </a:r>
            <a:endParaRPr lang="en-US" altLang="zh-CN" dirty="0" smtClean="0"/>
          </a:p>
          <a:p>
            <a:pPr marL="45720" indent="0">
              <a:buNone/>
            </a:pPr>
            <a:r>
              <a:rPr lang="en-US" altLang="zh-CN" dirty="0"/>
              <a:t> </a:t>
            </a:r>
            <a:r>
              <a:rPr lang="en-US" altLang="zh-CN" dirty="0" smtClean="0"/>
              <a:t>  </a:t>
            </a:r>
            <a:r>
              <a:rPr lang="zh-CN" altLang="en-US" dirty="0" smtClean="0"/>
              <a:t>背景因素的干扰会对运动物体检测造成一定的影响，比如下雨天的雨点，随风摇摆的树枝等。</a:t>
            </a:r>
            <a:endParaRPr lang="en-US" altLang="zh-CN" dirty="0" smtClean="0"/>
          </a:p>
          <a:p>
            <a:r>
              <a:rPr lang="zh-CN" altLang="en-US" dirty="0" smtClean="0"/>
              <a:t>监控视频色彩失真</a:t>
            </a:r>
            <a:endParaRPr lang="en-US" altLang="zh-CN" dirty="0" smtClean="0"/>
          </a:p>
          <a:p>
            <a:pPr marL="45720" indent="0">
              <a:buNone/>
            </a:pPr>
            <a:r>
              <a:rPr lang="en-US" altLang="zh-CN" dirty="0"/>
              <a:t> </a:t>
            </a:r>
            <a:r>
              <a:rPr lang="en-US" altLang="zh-CN" dirty="0" smtClean="0"/>
              <a:t>  </a:t>
            </a:r>
            <a:r>
              <a:rPr lang="zh-CN" altLang="en-US" dirty="0" smtClean="0"/>
              <a:t>监控摄像头拍摄的画面可能会有些许颜色失真，会对事件的特征分析带来一定影响。</a:t>
            </a:r>
            <a:endParaRPr lang="zh-CN" altLang="en-US" dirty="0"/>
          </a:p>
        </p:txBody>
      </p:sp>
    </p:spTree>
    <p:extLst>
      <p:ext uri="{BB962C8B-B14F-4D97-AF65-F5344CB8AC3E}">
        <p14:creationId xmlns:p14="http://schemas.microsoft.com/office/powerpoint/2010/main" val="2528434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5742384"/>
            <a:ext cx="3632191" cy="1143000"/>
          </a:xfrm>
        </p:spPr>
        <p:txBody>
          <a:bodyPr/>
          <a:lstStyle/>
          <a:p>
            <a:r>
              <a:rPr lang="zh-CN" altLang="en-US" dirty="0" smtClean="0"/>
              <a:t>结果与展望</a:t>
            </a:r>
            <a:endParaRPr lang="zh-CN" altLang="en-US" dirty="0"/>
          </a:p>
        </p:txBody>
      </p:sp>
      <p:sp>
        <p:nvSpPr>
          <p:cNvPr id="3" name="内容占位符 2"/>
          <p:cNvSpPr>
            <a:spLocks noGrp="1"/>
          </p:cNvSpPr>
          <p:nvPr>
            <p:ph sz="quarter" idx="13"/>
          </p:nvPr>
        </p:nvSpPr>
        <p:spPr>
          <a:xfrm>
            <a:off x="1143000" y="731520"/>
            <a:ext cx="6400800" cy="1905392"/>
          </a:xfrm>
        </p:spPr>
        <p:txBody>
          <a:bodyPr/>
          <a:lstStyle/>
          <a:p>
            <a:r>
              <a:rPr lang="zh-CN" altLang="en-US" dirty="0" smtClean="0"/>
              <a:t>单一监控摄像头或视频的摘要和查询问题解决了，但是仅仅解决了局部问题而不是整体问题。</a:t>
            </a:r>
            <a:endParaRPr lang="en-US" altLang="zh-CN" dirty="0" smtClean="0"/>
          </a:p>
          <a:p>
            <a:r>
              <a:rPr lang="zh-CN" altLang="en-US" dirty="0" smtClean="0"/>
              <a:t>将视频摘要和视频信息检索跟云处理相结合，成为了海量监控视频摘要与检索的唯一出路。</a:t>
            </a:r>
            <a:endParaRPr lang="zh-CN" altLang="en-US" dirty="0"/>
          </a:p>
        </p:txBody>
      </p:sp>
    </p:spTree>
    <p:extLst>
      <p:ext uri="{BB962C8B-B14F-4D97-AF65-F5344CB8AC3E}">
        <p14:creationId xmlns:p14="http://schemas.microsoft.com/office/powerpoint/2010/main" val="37567215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应用举例</a:t>
            </a:r>
            <a:endParaRPr lang="zh-CN" altLang="en-US" dirty="0"/>
          </a:p>
        </p:txBody>
      </p:sp>
      <p:sp>
        <p:nvSpPr>
          <p:cNvPr id="3" name="内容占位符 2"/>
          <p:cNvSpPr>
            <a:spLocks noGrp="1"/>
          </p:cNvSpPr>
          <p:nvPr>
            <p:ph sz="quarter" idx="13"/>
          </p:nvPr>
        </p:nvSpPr>
        <p:spPr/>
        <p:txBody>
          <a:bodyPr/>
          <a:lstStyle/>
          <a:p>
            <a:r>
              <a:rPr lang="zh-CN" altLang="en-US" dirty="0" smtClean="0"/>
              <a:t>警察根据目击者提供的线索，要在海量监控视频中寻找一个穿着黄色上衣的人。</a:t>
            </a:r>
            <a:endParaRPr lang="en-US" altLang="zh-CN" dirty="0" smtClean="0"/>
          </a:p>
          <a:p>
            <a:pPr marL="45720" indent="0">
              <a:buNone/>
            </a:pPr>
            <a:endParaRPr lang="en-US" altLang="zh-CN" dirty="0" smtClean="0"/>
          </a:p>
          <a:p>
            <a:r>
              <a:rPr lang="zh-CN" altLang="en-US" dirty="0" smtClean="0"/>
              <a:t>一黑色小轿车肇事后逃离，由于车速太快没人记住车牌号码，现需要在多个路口的交通监控视频中查找某一时间段所有经过的黑色小轿车。</a:t>
            </a:r>
            <a:endParaRPr lang="zh-CN" altLang="en-US" dirty="0"/>
          </a:p>
        </p:txBody>
      </p:sp>
    </p:spTree>
    <p:extLst>
      <p:ext uri="{BB962C8B-B14F-4D97-AF65-F5344CB8AC3E}">
        <p14:creationId xmlns:p14="http://schemas.microsoft.com/office/powerpoint/2010/main" val="6117881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0049" y="2646040"/>
            <a:ext cx="3056127" cy="1143000"/>
          </a:xfrm>
        </p:spPr>
        <p:txBody>
          <a:bodyPr/>
          <a:lstStyle/>
          <a:p>
            <a:pPr marL="0" indent="0">
              <a:buNone/>
            </a:pPr>
            <a:r>
              <a:rPr lang="zh-CN" altLang="en-US" dirty="0" smtClean="0"/>
              <a:t>谢   谢！</a:t>
            </a:r>
            <a:endParaRPr lang="zh-CN" altLang="en-US" dirty="0"/>
          </a:p>
        </p:txBody>
      </p:sp>
    </p:spTree>
    <p:extLst>
      <p:ext uri="{BB962C8B-B14F-4D97-AF65-F5344CB8AC3E}">
        <p14:creationId xmlns:p14="http://schemas.microsoft.com/office/powerpoint/2010/main" val="3106269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5812"/>
            <a:ext cx="6512511" cy="1143000"/>
          </a:xfrm>
        </p:spPr>
        <p:txBody>
          <a:bodyPr/>
          <a:lstStyle/>
          <a:p>
            <a:r>
              <a:rPr lang="zh-CN" altLang="en-US" dirty="0" smtClean="0"/>
              <a:t>解决方案</a:t>
            </a:r>
            <a:endParaRPr lang="zh-CN" altLang="en-US" dirty="0"/>
          </a:p>
        </p:txBody>
      </p:sp>
      <p:sp>
        <p:nvSpPr>
          <p:cNvPr id="4" name="TextBox 3"/>
          <p:cNvSpPr txBox="1"/>
          <p:nvPr/>
        </p:nvSpPr>
        <p:spPr>
          <a:xfrm>
            <a:off x="611560" y="1196752"/>
            <a:ext cx="1296144" cy="584775"/>
          </a:xfrm>
          <a:prstGeom prst="rect">
            <a:avLst/>
          </a:prstGeom>
          <a:noFill/>
        </p:spPr>
        <p:txBody>
          <a:bodyPr wrap="square" rtlCol="0">
            <a:spAutoFit/>
          </a:bodyPr>
          <a:lstStyle/>
          <a:p>
            <a:r>
              <a:rPr lang="zh-CN" altLang="en-US" sz="3200" dirty="0" smtClean="0"/>
              <a:t>目标：</a:t>
            </a:r>
            <a:endParaRPr lang="en-US" altLang="zh-CN" sz="3200" dirty="0" smtClean="0"/>
          </a:p>
        </p:txBody>
      </p:sp>
      <p:sp>
        <p:nvSpPr>
          <p:cNvPr id="13" name="内容占位符 2"/>
          <p:cNvSpPr>
            <a:spLocks noGrp="1"/>
          </p:cNvSpPr>
          <p:nvPr>
            <p:ph sz="quarter" idx="13"/>
          </p:nvPr>
        </p:nvSpPr>
        <p:spPr>
          <a:xfrm>
            <a:off x="611560" y="476672"/>
            <a:ext cx="7264896" cy="465232"/>
          </a:xfrm>
        </p:spPr>
        <p:txBody>
          <a:bodyPr>
            <a:noAutofit/>
          </a:bodyPr>
          <a:lstStyle/>
          <a:p>
            <a:pPr marL="0" indent="0">
              <a:buNone/>
            </a:pPr>
            <a:r>
              <a:rPr lang="zh-CN" altLang="en-US" sz="3200" dirty="0" smtClean="0">
                <a:solidFill>
                  <a:schemeClr val="tx1"/>
                </a:solidFill>
              </a:rPr>
              <a:t>基于摘要的监控视频信息检索系统</a:t>
            </a:r>
            <a:endParaRPr lang="zh-CN" altLang="en-US" sz="3200" dirty="0">
              <a:solidFill>
                <a:schemeClr val="tx1"/>
              </a:solidFill>
            </a:endParaRPr>
          </a:p>
        </p:txBody>
      </p:sp>
      <p:sp>
        <p:nvSpPr>
          <p:cNvPr id="9" name="TextBox 8"/>
          <p:cNvSpPr txBox="1"/>
          <p:nvPr/>
        </p:nvSpPr>
        <p:spPr>
          <a:xfrm>
            <a:off x="611560" y="2132856"/>
            <a:ext cx="2520280" cy="584775"/>
          </a:xfrm>
          <a:prstGeom prst="rect">
            <a:avLst/>
          </a:prstGeom>
          <a:noFill/>
        </p:spPr>
        <p:txBody>
          <a:bodyPr wrap="square" rtlCol="0">
            <a:spAutoFit/>
          </a:bodyPr>
          <a:lstStyle/>
          <a:p>
            <a:r>
              <a:rPr lang="en-US" altLang="zh-CN" sz="3200" dirty="0" smtClean="0"/>
              <a:t>1</a:t>
            </a:r>
            <a:r>
              <a:rPr lang="zh-CN" altLang="en-US" sz="3200" dirty="0" smtClean="0"/>
              <a:t>、实时高效</a:t>
            </a:r>
            <a:endParaRPr lang="en-US" altLang="zh-CN" sz="3200" dirty="0" smtClean="0"/>
          </a:p>
        </p:txBody>
      </p:sp>
      <p:sp>
        <p:nvSpPr>
          <p:cNvPr id="12" name="TextBox 11"/>
          <p:cNvSpPr txBox="1"/>
          <p:nvPr/>
        </p:nvSpPr>
        <p:spPr>
          <a:xfrm>
            <a:off x="611560" y="3177995"/>
            <a:ext cx="2808312" cy="584775"/>
          </a:xfrm>
          <a:prstGeom prst="rect">
            <a:avLst/>
          </a:prstGeom>
          <a:noFill/>
        </p:spPr>
        <p:txBody>
          <a:bodyPr wrap="square" rtlCol="0">
            <a:spAutoFit/>
          </a:bodyPr>
          <a:lstStyle/>
          <a:p>
            <a:r>
              <a:rPr lang="en-US" altLang="zh-CN" sz="3200" dirty="0" smtClean="0"/>
              <a:t>2</a:t>
            </a:r>
            <a:r>
              <a:rPr lang="zh-CN" altLang="en-US" sz="3200" dirty="0" smtClean="0"/>
              <a:t>、准确具体</a:t>
            </a:r>
            <a:endParaRPr lang="en-US" altLang="zh-CN" sz="3200" dirty="0" smtClean="0"/>
          </a:p>
        </p:txBody>
      </p:sp>
      <p:sp>
        <p:nvSpPr>
          <p:cNvPr id="14" name="TextBox 13"/>
          <p:cNvSpPr txBox="1"/>
          <p:nvPr/>
        </p:nvSpPr>
        <p:spPr>
          <a:xfrm>
            <a:off x="611560" y="4365104"/>
            <a:ext cx="3096344" cy="584775"/>
          </a:xfrm>
          <a:prstGeom prst="rect">
            <a:avLst/>
          </a:prstGeom>
          <a:noFill/>
        </p:spPr>
        <p:txBody>
          <a:bodyPr wrap="square" rtlCol="0">
            <a:spAutoFit/>
          </a:bodyPr>
          <a:lstStyle/>
          <a:p>
            <a:r>
              <a:rPr lang="en-US" altLang="zh-CN" sz="3200" dirty="0" smtClean="0"/>
              <a:t>3</a:t>
            </a:r>
            <a:r>
              <a:rPr lang="zh-CN" altLang="en-US" sz="3200" dirty="0" smtClean="0"/>
              <a:t>、多特征检索</a:t>
            </a:r>
            <a:endParaRPr lang="en-US" altLang="zh-CN" sz="3200" dirty="0" smtClean="0"/>
          </a:p>
        </p:txBody>
      </p:sp>
    </p:spTree>
    <p:extLst>
      <p:ext uri="{BB962C8B-B14F-4D97-AF65-F5344CB8AC3E}">
        <p14:creationId xmlns:p14="http://schemas.microsoft.com/office/powerpoint/2010/main" val="128504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a:t>
            </a:r>
            <a:endParaRPr lang="zh-CN" altLang="en-US" dirty="0"/>
          </a:p>
        </p:txBody>
      </p:sp>
      <p:sp>
        <p:nvSpPr>
          <p:cNvPr id="3" name="内容占位符 2"/>
          <p:cNvSpPr>
            <a:spLocks noGrp="1"/>
          </p:cNvSpPr>
          <p:nvPr>
            <p:ph sz="quarter" idx="13"/>
          </p:nvPr>
        </p:nvSpPr>
        <p:spPr>
          <a:xfrm>
            <a:off x="1095374" y="75772"/>
            <a:ext cx="7149034" cy="1120980"/>
          </a:xfrm>
        </p:spPr>
        <p:txBody>
          <a:bodyPr>
            <a:normAutofit lnSpcReduction="10000"/>
          </a:bodyPr>
          <a:lstStyle/>
          <a:p>
            <a:r>
              <a:rPr lang="zh-CN" altLang="en-US" dirty="0"/>
              <a:t>视频摘要是对视频内容的一个浓缩，通过对视频内容进行分析，仅提取视频中有意义的内容，然后形成视频摘要，达到短时间浏览长视频的效果。</a:t>
            </a:r>
            <a:endParaRPr lang="en-US" altLang="zh-CN" dirty="0"/>
          </a:p>
          <a:p>
            <a:endParaRPr lang="zh-CN" altLang="en-US" dirty="0"/>
          </a:p>
        </p:txBody>
      </p:sp>
      <p:pic>
        <p:nvPicPr>
          <p:cNvPr id="1026" name="Picture 2" descr="C:\Users\liuyuanyi\Desktop\ppt图片素材\car1_201362983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2"/>
            <a:ext cx="5112568" cy="418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43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视频摘要关键技术</a:t>
            </a:r>
            <a:endParaRPr lang="zh-CN" altLang="en-US" dirty="0"/>
          </a:p>
        </p:txBody>
      </p:sp>
      <p:sp>
        <p:nvSpPr>
          <p:cNvPr id="5" name="TextBox 4"/>
          <p:cNvSpPr txBox="1"/>
          <p:nvPr/>
        </p:nvSpPr>
        <p:spPr>
          <a:xfrm>
            <a:off x="683568" y="2474312"/>
            <a:ext cx="2031325" cy="738664"/>
          </a:xfrm>
          <a:prstGeom prst="rect">
            <a:avLst/>
          </a:prstGeom>
          <a:noFill/>
        </p:spPr>
        <p:txBody>
          <a:bodyPr wrap="none" rtlCol="0">
            <a:spAutoFit/>
          </a:bodyPr>
          <a:lstStyle/>
          <a:p>
            <a:r>
              <a:rPr lang="zh-CN" altLang="en-US" sz="2400" dirty="0"/>
              <a:t>视频摘要技术</a:t>
            </a:r>
            <a:endParaRPr lang="en-US" altLang="zh-CN" sz="2400" dirty="0"/>
          </a:p>
          <a:p>
            <a:endParaRPr lang="zh-CN" altLang="en-US" dirty="0"/>
          </a:p>
        </p:txBody>
      </p:sp>
      <p:sp>
        <p:nvSpPr>
          <p:cNvPr id="6" name="左大括号 5"/>
          <p:cNvSpPr/>
          <p:nvPr/>
        </p:nvSpPr>
        <p:spPr>
          <a:xfrm>
            <a:off x="2714893" y="1900863"/>
            <a:ext cx="382106" cy="1535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2915816" y="1700808"/>
            <a:ext cx="5112568" cy="400110"/>
          </a:xfrm>
          <a:prstGeom prst="rect">
            <a:avLst/>
          </a:prstGeom>
          <a:noFill/>
        </p:spPr>
        <p:txBody>
          <a:bodyPr wrap="square" rtlCol="0">
            <a:spAutoFit/>
          </a:bodyPr>
          <a:lstStyle/>
          <a:p>
            <a:pPr algn="ctr"/>
            <a:r>
              <a:rPr lang="zh-CN" altLang="en-US" sz="2000" dirty="0"/>
              <a:t>运动物体</a:t>
            </a:r>
            <a:r>
              <a:rPr lang="zh-CN" altLang="en-US" sz="2000" dirty="0" smtClean="0"/>
              <a:t>检测：与运动历史图结合的帧差法</a:t>
            </a:r>
            <a:endParaRPr lang="en-US" altLang="zh-CN" sz="2000" dirty="0"/>
          </a:p>
        </p:txBody>
      </p:sp>
      <p:sp>
        <p:nvSpPr>
          <p:cNvPr id="8" name="TextBox 7"/>
          <p:cNvSpPr txBox="1"/>
          <p:nvPr/>
        </p:nvSpPr>
        <p:spPr>
          <a:xfrm>
            <a:off x="2997302" y="2524834"/>
            <a:ext cx="3518913" cy="400110"/>
          </a:xfrm>
          <a:prstGeom prst="rect">
            <a:avLst/>
          </a:prstGeom>
          <a:noFill/>
        </p:spPr>
        <p:txBody>
          <a:bodyPr wrap="none" rtlCol="0">
            <a:spAutoFit/>
          </a:bodyPr>
          <a:lstStyle/>
          <a:p>
            <a:pPr algn="ctr"/>
            <a:r>
              <a:rPr lang="zh-CN" altLang="en-US" sz="2000" dirty="0"/>
              <a:t>运动</a:t>
            </a:r>
            <a:r>
              <a:rPr lang="zh-CN" altLang="en-US" sz="2000" dirty="0" smtClean="0"/>
              <a:t>物体跟踪：矩形轮廓</a:t>
            </a:r>
            <a:r>
              <a:rPr lang="zh-CN" altLang="en-US" sz="2000" dirty="0"/>
              <a:t>跟踪</a:t>
            </a:r>
            <a:endParaRPr lang="en-US" altLang="zh-CN" sz="2000" dirty="0"/>
          </a:p>
        </p:txBody>
      </p:sp>
      <p:sp>
        <p:nvSpPr>
          <p:cNvPr id="9" name="TextBox 8"/>
          <p:cNvSpPr txBox="1"/>
          <p:nvPr/>
        </p:nvSpPr>
        <p:spPr>
          <a:xfrm>
            <a:off x="2987824" y="3244914"/>
            <a:ext cx="2749471" cy="400110"/>
          </a:xfrm>
          <a:prstGeom prst="rect">
            <a:avLst/>
          </a:prstGeom>
          <a:noFill/>
        </p:spPr>
        <p:txBody>
          <a:bodyPr wrap="none" rtlCol="0">
            <a:spAutoFit/>
          </a:bodyPr>
          <a:lstStyle/>
          <a:p>
            <a:pPr algn="ctr"/>
            <a:r>
              <a:rPr lang="zh-CN" altLang="en-US" sz="2000" dirty="0" smtClean="0"/>
              <a:t>视频摘要生成：蛮力法</a:t>
            </a:r>
            <a:endParaRPr lang="en-US" altLang="zh-CN" sz="2000" dirty="0"/>
          </a:p>
        </p:txBody>
      </p:sp>
    </p:spTree>
    <p:extLst>
      <p:ext uri="{BB962C8B-B14F-4D97-AF65-F5344CB8AC3E}">
        <p14:creationId xmlns:p14="http://schemas.microsoft.com/office/powerpoint/2010/main" val="1235448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691"/>
            <a:ext cx="4896544" cy="565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202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6016" y="5708254"/>
            <a:ext cx="4427984" cy="1143000"/>
          </a:xfrm>
        </p:spPr>
        <p:txBody>
          <a:bodyPr/>
          <a:lstStyle/>
          <a:p>
            <a:r>
              <a:rPr lang="zh-CN" altLang="en-US" dirty="0" smtClean="0"/>
              <a:t>运动物体检测</a:t>
            </a:r>
            <a:endParaRPr lang="zh-CN" altLang="en-US" dirty="0"/>
          </a:p>
        </p:txBody>
      </p:sp>
      <p:sp>
        <p:nvSpPr>
          <p:cNvPr id="3" name="内容占位符 2"/>
          <p:cNvSpPr>
            <a:spLocks noGrp="1"/>
          </p:cNvSpPr>
          <p:nvPr>
            <p:ph sz="quarter" idx="13"/>
          </p:nvPr>
        </p:nvSpPr>
        <p:spPr>
          <a:xfrm>
            <a:off x="1143000" y="731520"/>
            <a:ext cx="6400800" cy="897280"/>
          </a:xfrm>
        </p:spPr>
        <p:txBody>
          <a:bodyPr/>
          <a:lstStyle/>
          <a:p>
            <a:pPr marL="45720" indent="0">
              <a:buNone/>
            </a:pPr>
            <a:r>
              <a:rPr lang="zh-CN" altLang="en-US" dirty="0" smtClean="0"/>
              <a:t>主流方法：</a:t>
            </a:r>
            <a:endParaRPr lang="en-US" altLang="zh-CN" dirty="0" smtClean="0"/>
          </a:p>
          <a:p>
            <a:pPr marL="45720" indent="0">
              <a:buNone/>
            </a:pPr>
            <a:r>
              <a:rPr lang="en-US" altLang="zh-CN" dirty="0" smtClean="0"/>
              <a:t>1</a:t>
            </a:r>
            <a:r>
              <a:rPr lang="zh-CN" altLang="en-US" dirty="0" smtClean="0"/>
              <a:t>、光流法</a:t>
            </a:r>
            <a:endParaRPr lang="en-US" altLang="zh-CN" dirty="0" smtClean="0"/>
          </a:p>
        </p:txBody>
      </p:sp>
      <p:sp>
        <p:nvSpPr>
          <p:cNvPr id="5" name="TextBox 4"/>
          <p:cNvSpPr txBox="1"/>
          <p:nvPr/>
        </p:nvSpPr>
        <p:spPr>
          <a:xfrm>
            <a:off x="1141201" y="2420888"/>
            <a:ext cx="2062647"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a:solidFill>
                  <a:schemeClr val="tx1">
                    <a:lumMod val="75000"/>
                    <a:lumOff val="25000"/>
                  </a:schemeClr>
                </a:solidFill>
              </a:rPr>
              <a:t>2</a:t>
            </a:r>
            <a:r>
              <a:rPr lang="zh-CN" altLang="en-US" sz="2200" dirty="0">
                <a:solidFill>
                  <a:schemeClr val="tx1">
                    <a:lumMod val="75000"/>
                    <a:lumOff val="25000"/>
                  </a:schemeClr>
                </a:solidFill>
              </a:rPr>
              <a:t>、背景差分法</a:t>
            </a:r>
            <a:endParaRPr lang="en-US" altLang="zh-CN" sz="2200" dirty="0">
              <a:solidFill>
                <a:schemeClr val="tx1">
                  <a:lumMod val="75000"/>
                  <a:lumOff val="25000"/>
                </a:schemeClr>
              </a:solidFill>
            </a:endParaRPr>
          </a:p>
        </p:txBody>
      </p:sp>
      <p:sp>
        <p:nvSpPr>
          <p:cNvPr id="6" name="左大括号 5"/>
          <p:cNvSpPr/>
          <p:nvPr/>
        </p:nvSpPr>
        <p:spPr>
          <a:xfrm>
            <a:off x="3126124" y="2011977"/>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3563888" y="1844824"/>
            <a:ext cx="1800200" cy="369332"/>
          </a:xfrm>
          <a:prstGeom prst="rect">
            <a:avLst/>
          </a:prstGeom>
          <a:noFill/>
        </p:spPr>
        <p:txBody>
          <a:bodyPr wrap="square" rtlCol="0">
            <a:spAutoFit/>
          </a:bodyPr>
          <a:lstStyle/>
          <a:p>
            <a:r>
              <a:rPr lang="zh-CN" altLang="en-US" dirty="0" smtClean="0"/>
              <a:t>中值法背景建模</a:t>
            </a:r>
            <a:endParaRPr lang="zh-CN" altLang="en-US" dirty="0"/>
          </a:p>
        </p:txBody>
      </p:sp>
      <p:sp>
        <p:nvSpPr>
          <p:cNvPr id="8" name="TextBox 7"/>
          <p:cNvSpPr txBox="1"/>
          <p:nvPr/>
        </p:nvSpPr>
        <p:spPr>
          <a:xfrm>
            <a:off x="3579496" y="2420888"/>
            <a:ext cx="1800200" cy="369332"/>
          </a:xfrm>
          <a:prstGeom prst="rect">
            <a:avLst/>
          </a:prstGeom>
          <a:noFill/>
        </p:spPr>
        <p:txBody>
          <a:bodyPr wrap="square" rtlCol="0">
            <a:spAutoFit/>
          </a:bodyPr>
          <a:lstStyle/>
          <a:p>
            <a:r>
              <a:rPr lang="zh-CN" altLang="en-US" dirty="0"/>
              <a:t>均值</a:t>
            </a:r>
            <a:r>
              <a:rPr lang="zh-CN" altLang="en-US" dirty="0" smtClean="0"/>
              <a:t>法背景建模</a:t>
            </a:r>
            <a:endParaRPr lang="zh-CN" altLang="en-US" dirty="0"/>
          </a:p>
        </p:txBody>
      </p:sp>
      <p:sp>
        <p:nvSpPr>
          <p:cNvPr id="9" name="TextBox 8"/>
          <p:cNvSpPr txBox="1"/>
          <p:nvPr/>
        </p:nvSpPr>
        <p:spPr>
          <a:xfrm>
            <a:off x="3563888" y="2987660"/>
            <a:ext cx="1800200" cy="369332"/>
          </a:xfrm>
          <a:prstGeom prst="rect">
            <a:avLst/>
          </a:prstGeom>
          <a:noFill/>
        </p:spPr>
        <p:txBody>
          <a:bodyPr wrap="square" rtlCol="0">
            <a:spAutoFit/>
          </a:bodyPr>
          <a:lstStyle/>
          <a:p>
            <a:r>
              <a:rPr lang="zh-CN" altLang="en-US" dirty="0" smtClean="0"/>
              <a:t>高斯背景建模</a:t>
            </a:r>
            <a:endParaRPr lang="zh-CN" altLang="en-US" dirty="0"/>
          </a:p>
        </p:txBody>
      </p:sp>
      <p:sp>
        <p:nvSpPr>
          <p:cNvPr id="10" name="TextBox 9"/>
          <p:cNvSpPr txBox="1"/>
          <p:nvPr/>
        </p:nvSpPr>
        <p:spPr>
          <a:xfrm>
            <a:off x="1141201" y="4509120"/>
            <a:ext cx="1558591"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smtClean="0">
                <a:solidFill>
                  <a:schemeClr val="tx1">
                    <a:lumMod val="75000"/>
                    <a:lumOff val="25000"/>
                  </a:schemeClr>
                </a:solidFill>
              </a:rPr>
              <a:t>3</a:t>
            </a:r>
            <a:r>
              <a:rPr lang="zh-CN" altLang="en-US" sz="2200" dirty="0" smtClean="0">
                <a:solidFill>
                  <a:schemeClr val="tx1">
                    <a:lumMod val="75000"/>
                    <a:lumOff val="25000"/>
                  </a:schemeClr>
                </a:solidFill>
              </a:rPr>
              <a:t>、帧差法</a:t>
            </a:r>
            <a:endParaRPr lang="en-US" altLang="zh-CN" sz="2200" dirty="0">
              <a:solidFill>
                <a:schemeClr val="tx1">
                  <a:lumMod val="75000"/>
                  <a:lumOff val="25000"/>
                </a:schemeClr>
              </a:solidFill>
            </a:endParaRPr>
          </a:p>
        </p:txBody>
      </p:sp>
      <p:sp>
        <p:nvSpPr>
          <p:cNvPr id="11" name="左大括号 10"/>
          <p:cNvSpPr/>
          <p:nvPr/>
        </p:nvSpPr>
        <p:spPr>
          <a:xfrm>
            <a:off x="2550060" y="4100209"/>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2915816" y="3915543"/>
            <a:ext cx="1800200" cy="369332"/>
          </a:xfrm>
          <a:prstGeom prst="rect">
            <a:avLst/>
          </a:prstGeom>
          <a:noFill/>
        </p:spPr>
        <p:txBody>
          <a:bodyPr wrap="square" rtlCol="0">
            <a:spAutoFit/>
          </a:bodyPr>
          <a:lstStyle/>
          <a:p>
            <a:r>
              <a:rPr lang="zh-CN" altLang="en-US" dirty="0" smtClean="0"/>
              <a:t>传统帧差法</a:t>
            </a:r>
            <a:endParaRPr lang="zh-CN" altLang="en-US" dirty="0"/>
          </a:p>
        </p:txBody>
      </p:sp>
      <p:sp>
        <p:nvSpPr>
          <p:cNvPr id="13" name="TextBox 12"/>
          <p:cNvSpPr txBox="1"/>
          <p:nvPr/>
        </p:nvSpPr>
        <p:spPr>
          <a:xfrm>
            <a:off x="2915816" y="4536820"/>
            <a:ext cx="1800200" cy="369332"/>
          </a:xfrm>
          <a:prstGeom prst="rect">
            <a:avLst/>
          </a:prstGeom>
          <a:noFill/>
        </p:spPr>
        <p:txBody>
          <a:bodyPr wrap="square" rtlCol="0">
            <a:spAutoFit/>
          </a:bodyPr>
          <a:lstStyle/>
          <a:p>
            <a:r>
              <a:rPr lang="zh-CN" altLang="en-US" dirty="0" smtClean="0"/>
              <a:t>三帧差分法</a:t>
            </a:r>
            <a:endParaRPr lang="zh-CN" altLang="en-US" dirty="0"/>
          </a:p>
        </p:txBody>
      </p:sp>
      <p:sp>
        <p:nvSpPr>
          <p:cNvPr id="14" name="TextBox 13"/>
          <p:cNvSpPr txBox="1"/>
          <p:nvPr/>
        </p:nvSpPr>
        <p:spPr>
          <a:xfrm>
            <a:off x="2915816" y="5164250"/>
            <a:ext cx="3024336" cy="369332"/>
          </a:xfrm>
          <a:prstGeom prst="rect">
            <a:avLst/>
          </a:prstGeom>
          <a:noFill/>
        </p:spPr>
        <p:txBody>
          <a:bodyPr wrap="square" rtlCol="0">
            <a:spAutoFit/>
          </a:bodyPr>
          <a:lstStyle/>
          <a:p>
            <a:r>
              <a:rPr lang="zh-CN" altLang="en-US" dirty="0" smtClean="0"/>
              <a:t>与运动历史图结合的帧差法</a:t>
            </a:r>
            <a:endParaRPr lang="zh-CN" altLang="en-US" dirty="0"/>
          </a:p>
        </p:txBody>
      </p:sp>
    </p:spTree>
    <p:extLst>
      <p:ext uri="{BB962C8B-B14F-4D97-AF65-F5344CB8AC3E}">
        <p14:creationId xmlns:p14="http://schemas.microsoft.com/office/powerpoint/2010/main" val="3217542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中值法背景建模</a:t>
            </a:r>
            <a:endParaRPr lang="zh-CN" altLang="en-US" dirty="0"/>
          </a:p>
        </p:txBody>
      </p:sp>
      <p:sp>
        <p:nvSpPr>
          <p:cNvPr id="3" name="内容占位符 2"/>
          <p:cNvSpPr>
            <a:spLocks noGrp="1"/>
          </p:cNvSpPr>
          <p:nvPr>
            <p:ph sz="quarter" idx="13"/>
          </p:nvPr>
        </p:nvSpPr>
        <p:spPr/>
        <p:txBody>
          <a:bodyPr/>
          <a:lstStyle/>
          <a:p>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descr="D:\biyeshejiProjects\中值背景建模\中值背景建模\gray.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63830" y="2708920"/>
            <a:ext cx="5486400" cy="3088005"/>
          </a:xfrm>
          <a:prstGeom prst="rect">
            <a:avLst/>
          </a:prstGeom>
          <a:noFill/>
          <a:ln>
            <a:noFill/>
          </a:ln>
        </p:spPr>
      </p:pic>
    </p:spTree>
    <p:extLst>
      <p:ext uri="{BB962C8B-B14F-4D97-AF65-F5344CB8AC3E}">
        <p14:creationId xmlns:p14="http://schemas.microsoft.com/office/powerpoint/2010/main" val="18395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1566</TotalTime>
  <Words>1459</Words>
  <Application>Microsoft Office PowerPoint</Application>
  <PresentationFormat>全屏显示(4:3)</PresentationFormat>
  <Paragraphs>310</Paragraphs>
  <Slides>37</Slides>
  <Notes>0</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气流</vt:lpstr>
      <vt:lpstr>基于摘要的监控视频信息检索系统</vt:lpstr>
      <vt:lpstr>监控领域现状</vt:lpstr>
      <vt:lpstr>存在的问题？</vt:lpstr>
      <vt:lpstr>解决方案</vt:lpstr>
      <vt:lpstr>视频摘要</vt:lpstr>
      <vt:lpstr>视频摘要关键技术</vt:lpstr>
      <vt:lpstr>视频摘要技术路线</vt:lpstr>
      <vt:lpstr>运动物体检测</vt:lpstr>
      <vt:lpstr>中值法背景建模</vt:lpstr>
      <vt:lpstr>均值法背景建模</vt:lpstr>
      <vt:lpstr>高斯背景建模</vt:lpstr>
      <vt:lpstr>帧差法</vt:lpstr>
      <vt:lpstr>三帧差分法</vt:lpstr>
      <vt:lpstr>与运动历史图结合的帧差法</vt:lpstr>
      <vt:lpstr>效率对比</vt:lpstr>
      <vt:lpstr>运动物体跟踪</vt:lpstr>
      <vt:lpstr>图像灰度化操作</vt:lpstr>
      <vt:lpstr>中值滤波</vt:lpstr>
      <vt:lpstr>形态学处理与运动点团提取</vt:lpstr>
      <vt:lpstr>运动点团提取</vt:lpstr>
      <vt:lpstr>运动事件记录</vt:lpstr>
      <vt:lpstr>视频摘要生成</vt:lpstr>
      <vt:lpstr>特征提取关键技术</vt:lpstr>
      <vt:lpstr>特征提取技术路线</vt:lpstr>
      <vt:lpstr>对象类型检索</vt:lpstr>
      <vt:lpstr>对象类型检索</vt:lpstr>
      <vt:lpstr>基于RGB颜色色差的特征检索</vt:lpstr>
      <vt:lpstr>系统界面</vt:lpstr>
      <vt:lpstr>系统界面</vt:lpstr>
      <vt:lpstr>系统界面</vt:lpstr>
      <vt:lpstr>系统界面</vt:lpstr>
      <vt:lpstr>系统测试</vt:lpstr>
      <vt:lpstr>系统测试</vt:lpstr>
      <vt:lpstr>技术难点</vt:lpstr>
      <vt:lpstr>结果与展望</vt:lpstr>
      <vt:lpstr>应用举例</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基于摘要的视频内容检索----中期报告</dc:title>
  <dc:creator>liuyuanyi</dc:creator>
  <cp:lastModifiedBy>liuyuanyi</cp:lastModifiedBy>
  <cp:revision>103</cp:revision>
  <dcterms:created xsi:type="dcterms:W3CDTF">2013-06-27T06:37:43Z</dcterms:created>
  <dcterms:modified xsi:type="dcterms:W3CDTF">2013-10-23T02:18:09Z</dcterms:modified>
</cp:coreProperties>
</file>